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5" r:id="rId2"/>
    <p:sldId id="468" r:id="rId3"/>
    <p:sldId id="496" r:id="rId4"/>
    <p:sldId id="485" r:id="rId5"/>
    <p:sldId id="472" r:id="rId6"/>
    <p:sldId id="470" r:id="rId7"/>
    <p:sldId id="474" r:id="rId8"/>
    <p:sldId id="477" r:id="rId9"/>
    <p:sldId id="479" r:id="rId10"/>
    <p:sldId id="465" r:id="rId11"/>
    <p:sldId id="497" r:id="rId12"/>
    <p:sldId id="492" r:id="rId13"/>
    <p:sldId id="498" r:id="rId14"/>
    <p:sldId id="499" r:id="rId15"/>
    <p:sldId id="500" r:id="rId16"/>
    <p:sldId id="501" r:id="rId17"/>
    <p:sldId id="502" r:id="rId18"/>
    <p:sldId id="49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Françoise Godart" initials="MG" lastIdx="35" clrIdx="0">
    <p:extLst>
      <p:ext uri="{19B8F6BF-5375-455C-9EA6-DF929625EA0E}">
        <p15:presenceInfo xmlns:p15="http://schemas.microsoft.com/office/powerpoint/2012/main" userId="f31a0da70cdab57c" providerId="Windows Live"/>
      </p:ext>
    </p:extLst>
  </p:cmAuthor>
  <p:cmAuthor id="2" name="F G" initials="FG" lastIdx="18" clrIdx="1">
    <p:extLst>
      <p:ext uri="{19B8F6BF-5375-455C-9EA6-DF929625EA0E}">
        <p15:presenceInfo xmlns:p15="http://schemas.microsoft.com/office/powerpoint/2012/main" userId="fa596cc21764c8b1" providerId="Windows Live"/>
      </p:ext>
    </p:extLst>
  </p:cmAuthor>
  <p:cmAuthor id="3" name="Utilisateur x" initials="UX" lastIdx="29" clrIdx="2">
    <p:extLst>
      <p:ext uri="{19B8F6BF-5375-455C-9EA6-DF929625EA0E}">
        <p15:presenceInfo xmlns:p15="http://schemas.microsoft.com/office/powerpoint/2012/main" userId="Utilisateur x" providerId="None"/>
      </p:ext>
    </p:extLst>
  </p:cmAuthor>
  <p:cmAuthor id="4" name="Xavier Courtois" initials="XC" lastIdx="13" clrIdx="3">
    <p:extLst>
      <p:ext uri="{19B8F6BF-5375-455C-9EA6-DF929625EA0E}">
        <p15:presenceInfo xmlns:p15="http://schemas.microsoft.com/office/powerpoint/2012/main" userId="9bc2e3079d2848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9CB4E0"/>
    <a:srgbClr val="8AA7DA"/>
    <a:srgbClr val="4472C4"/>
    <a:srgbClr val="D9D9D9"/>
    <a:srgbClr val="EA487A"/>
    <a:srgbClr val="F394B1"/>
    <a:srgbClr val="9999FF"/>
    <a:srgbClr val="C4C4C4"/>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notesViewPr>
    <p:cSldViewPr snapToGrid="0">
      <p:cViewPr varScale="1">
        <p:scale>
          <a:sx n="66" d="100"/>
          <a:sy n="66"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17C3CF-D594-4F76-A4A8-FCA37B65FF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246D8074-B15A-4C18-A95B-7969CABB9D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80F104-D72A-4FF8-A7CF-C3C0AA7B46C8}" type="datetimeFigureOut">
              <a:rPr lang="fr-BE" smtClean="0"/>
              <a:t>23-06-22</a:t>
            </a:fld>
            <a:endParaRPr lang="fr-BE"/>
          </a:p>
        </p:txBody>
      </p:sp>
      <p:sp>
        <p:nvSpPr>
          <p:cNvPr id="4" name="Espace réservé du pied de page 3">
            <a:extLst>
              <a:ext uri="{FF2B5EF4-FFF2-40B4-BE49-F238E27FC236}">
                <a16:creationId xmlns:a16="http://schemas.microsoft.com/office/drawing/2014/main" id="{3A281C45-7BBE-437B-B53C-8F6444DB1D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a:extLst>
              <a:ext uri="{FF2B5EF4-FFF2-40B4-BE49-F238E27FC236}">
                <a16:creationId xmlns:a16="http://schemas.microsoft.com/office/drawing/2014/main" id="{5644E041-A546-436D-B231-461F3473FC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FE7A48-92BD-4734-883F-AB6049032E29}" type="slidenum">
              <a:rPr lang="fr-BE" smtClean="0"/>
              <a:t>‹N°›</a:t>
            </a:fld>
            <a:endParaRPr lang="fr-BE"/>
          </a:p>
        </p:txBody>
      </p:sp>
    </p:spTree>
    <p:extLst>
      <p:ext uri="{BB962C8B-B14F-4D97-AF65-F5344CB8AC3E}">
        <p14:creationId xmlns:p14="http://schemas.microsoft.com/office/powerpoint/2010/main" val="115458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CA41B-35F5-4D91-BF1A-014385C16652}" type="datetimeFigureOut">
              <a:rPr lang="fr-FR" smtClean="0"/>
              <a:t>23/06/2022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9AE80-386C-44C2-9493-8A35F60C1FB0}" type="slidenum">
              <a:rPr lang="fr-FR" smtClean="0"/>
              <a:t>‹N°›</a:t>
            </a:fld>
            <a:endParaRPr lang="fr-FR"/>
          </a:p>
        </p:txBody>
      </p:sp>
    </p:spTree>
    <p:extLst>
      <p:ext uri="{BB962C8B-B14F-4D97-AF65-F5344CB8AC3E}">
        <p14:creationId xmlns:p14="http://schemas.microsoft.com/office/powerpoint/2010/main" val="262223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Les</a:t>
            </a:r>
            <a:r>
              <a:rPr lang="fr-BE" baseline="0" dirty="0" smtClean="0"/>
              <a:t> crises sont un catalyseur de changements… Comme elles peuvent appuyer sur des tendances déjà en cours.</a:t>
            </a:r>
            <a:endParaRPr lang="fr-BE" dirty="0"/>
          </a:p>
        </p:txBody>
      </p:sp>
      <p:sp>
        <p:nvSpPr>
          <p:cNvPr id="4" name="Espace réservé du numéro de diapositive 3"/>
          <p:cNvSpPr>
            <a:spLocks noGrp="1"/>
          </p:cNvSpPr>
          <p:nvPr>
            <p:ph type="sldNum" sz="quarter" idx="10"/>
          </p:nvPr>
        </p:nvSpPr>
        <p:spPr/>
        <p:txBody>
          <a:bodyPr/>
          <a:lstStyle/>
          <a:p>
            <a:fld id="{9799AE80-386C-44C2-9493-8A35F60C1FB0}" type="slidenum">
              <a:rPr lang="fr-FR" smtClean="0"/>
              <a:t>1</a:t>
            </a:fld>
            <a:endParaRPr lang="fr-FR"/>
          </a:p>
        </p:txBody>
      </p:sp>
    </p:spTree>
    <p:extLst>
      <p:ext uri="{BB962C8B-B14F-4D97-AF65-F5344CB8AC3E}">
        <p14:creationId xmlns:p14="http://schemas.microsoft.com/office/powerpoint/2010/main" val="275079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799AE80-386C-44C2-9493-8A35F60C1FB0}" type="slidenum">
              <a:rPr lang="fr-FR" smtClean="0"/>
              <a:t>3</a:t>
            </a:fld>
            <a:endParaRPr lang="fr-FR"/>
          </a:p>
        </p:txBody>
      </p:sp>
    </p:spTree>
    <p:extLst>
      <p:ext uri="{BB962C8B-B14F-4D97-AF65-F5344CB8AC3E}">
        <p14:creationId xmlns:p14="http://schemas.microsoft.com/office/powerpoint/2010/main" val="93717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799AE80-386C-44C2-9493-8A35F60C1FB0}" type="slidenum">
              <a:rPr lang="fr-FR" smtClean="0"/>
              <a:t>5</a:t>
            </a:fld>
            <a:endParaRPr lang="fr-FR"/>
          </a:p>
        </p:txBody>
      </p:sp>
    </p:spTree>
    <p:extLst>
      <p:ext uri="{BB962C8B-B14F-4D97-AF65-F5344CB8AC3E}">
        <p14:creationId xmlns:p14="http://schemas.microsoft.com/office/powerpoint/2010/main" val="347576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895438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030872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977764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Ceci est du texte</a:t>
            </a:r>
          </a:p>
        </p:txBody>
      </p:sp>
    </p:spTree>
    <p:extLst>
      <p:ext uri="{BB962C8B-B14F-4D97-AF65-F5344CB8AC3E}">
        <p14:creationId xmlns:p14="http://schemas.microsoft.com/office/powerpoint/2010/main" val="1276779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1739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999451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176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3419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39470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9888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365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22525746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Rectangle 15">
            <a:extLst>
              <a:ext uri="{FF2B5EF4-FFF2-40B4-BE49-F238E27FC236}">
                <a16:creationId xmlns:a16="http://schemas.microsoft.com/office/drawing/2014/main" id="{84F1E3A9-97D2-48E6-8B8F-BE49D597F658}"/>
              </a:ext>
            </a:extLst>
          </p:cNvPr>
          <p:cNvSpPr/>
          <p:nvPr userDrawn="1"/>
        </p:nvSpPr>
        <p:spPr>
          <a:xfrm>
            <a:off x="0" y="5712975"/>
            <a:ext cx="12192000" cy="1145022"/>
          </a:xfrm>
          <a:prstGeom prst="rect">
            <a:avLst/>
          </a:prstGeom>
          <a:gradFill flip="none" rotWithShape="1">
            <a:gsLst>
              <a:gs pos="0">
                <a:srgbClr val="2E75B6">
                  <a:shade val="30000"/>
                  <a:satMod val="115000"/>
                </a:srgbClr>
              </a:gs>
              <a:gs pos="50000">
                <a:srgbClr val="2E75B6">
                  <a:shade val="67500"/>
                  <a:satMod val="115000"/>
                </a:srgbClr>
              </a:gs>
              <a:gs pos="100000">
                <a:srgbClr val="2E75B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Image 16">
            <a:extLst>
              <a:ext uri="{FF2B5EF4-FFF2-40B4-BE49-F238E27FC236}">
                <a16:creationId xmlns:a16="http://schemas.microsoft.com/office/drawing/2014/main" id="{5ED4E5DC-B298-4BC2-8981-FD437BAAAE5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7497" y="5955454"/>
            <a:ext cx="1295254" cy="646942"/>
          </a:xfrm>
          <a:prstGeom prst="rect">
            <a:avLst/>
          </a:prstGeom>
        </p:spPr>
      </p:pic>
      <p:sp>
        <p:nvSpPr>
          <p:cNvPr id="18" name="ZoneTexte 17">
            <a:extLst>
              <a:ext uri="{FF2B5EF4-FFF2-40B4-BE49-F238E27FC236}">
                <a16:creationId xmlns:a16="http://schemas.microsoft.com/office/drawing/2014/main" id="{1C300AB2-9159-4E66-8875-7F1F00273EFF}"/>
              </a:ext>
            </a:extLst>
          </p:cNvPr>
          <p:cNvSpPr txBox="1"/>
          <p:nvPr userDrawn="1"/>
        </p:nvSpPr>
        <p:spPr>
          <a:xfrm>
            <a:off x="9154360" y="6127100"/>
            <a:ext cx="2749024" cy="276999"/>
          </a:xfrm>
          <a:prstGeom prst="rect">
            <a:avLst/>
          </a:prstGeom>
          <a:noFill/>
        </p:spPr>
        <p:txBody>
          <a:bodyPr wrap="square" rtlCol="0">
            <a:spAutoFit/>
          </a:bodyPr>
          <a:lstStyle/>
          <a:p>
            <a:pPr algn="r"/>
            <a:r>
              <a:rPr lang="fr-FR" sz="1200" dirty="0" smtClean="0">
                <a:solidFill>
                  <a:schemeClr val="bg1"/>
                </a:solidFill>
                <a:latin typeface="Arial" panose="020B0604020202020204" pitchFamily="34" charset="0"/>
                <a:cs typeface="Arial" panose="020B0604020202020204" pitchFamily="34" charset="0"/>
              </a:rPr>
              <a:t>PVW</a:t>
            </a:r>
            <a:r>
              <a:rPr lang="fr-FR" sz="1200" baseline="0" dirty="0" smtClean="0">
                <a:solidFill>
                  <a:schemeClr val="bg1"/>
                </a:solidFill>
                <a:latin typeface="Arial" panose="020B0604020202020204" pitchFamily="34" charset="0"/>
                <a:cs typeface="Arial" panose="020B0604020202020204" pitchFamily="34" charset="0"/>
              </a:rPr>
              <a:t> – Namur – 23/06/2022</a:t>
            </a:r>
            <a:endParaRPr lang="fr-BE" sz="1200" dirty="0">
              <a:solidFill>
                <a:schemeClr val="bg1"/>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721951D-30FF-40CF-BC2F-ACEE1C45B166}"/>
              </a:ext>
            </a:extLst>
          </p:cNvPr>
          <p:cNvSpPr txBox="1"/>
          <p:nvPr userDrawn="1"/>
        </p:nvSpPr>
        <p:spPr>
          <a:xfrm>
            <a:off x="11353800" y="6431372"/>
            <a:ext cx="530703" cy="276999"/>
          </a:xfrm>
          <a:prstGeom prst="rect">
            <a:avLst/>
          </a:prstGeom>
        </p:spPr>
        <p:txBody>
          <a:bodyPr vert="horz" wrap="square" lIns="91440" tIns="45720" rIns="91440" bIns="45720" rtlCol="0">
            <a:noAutofit/>
          </a:bodyPr>
          <a:lstStyle/>
          <a:p>
            <a:pPr marL="0" indent="0" algn="ctr">
              <a:buNone/>
            </a:pPr>
            <a:fld id="{AF7BE1BC-1011-493A-BC84-16A7EF37957B}" type="slidenum">
              <a:rPr lang="fr-BE" sz="1200" smtClean="0">
                <a:solidFill>
                  <a:schemeClr val="bg1"/>
                </a:solidFill>
                <a:latin typeface="HelveticaNeue LT 45 Lt" panose="020B0404020002020204" pitchFamily="34" charset="0"/>
              </a:rPr>
              <a:pPr marL="0" indent="0" algn="ctr">
                <a:buNone/>
              </a:pPr>
              <a:t>‹N°›</a:t>
            </a:fld>
            <a:endParaRPr lang="fr-BE" sz="1200" dirty="0">
              <a:solidFill>
                <a:schemeClr val="bg1"/>
              </a:solidFill>
              <a:latin typeface="HelveticaNeue LT 45 Lt" panose="020B0404020002020204" pitchFamily="34" charset="0"/>
            </a:endParaRPr>
          </a:p>
        </p:txBody>
      </p:sp>
    </p:spTree>
    <p:extLst>
      <p:ext uri="{BB962C8B-B14F-4D97-AF65-F5344CB8AC3E}">
        <p14:creationId xmlns:p14="http://schemas.microsoft.com/office/powerpoint/2010/main" val="424518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5264" y="2152345"/>
            <a:ext cx="7121471" cy="824404"/>
          </a:xfrm>
        </p:spPr>
        <p:txBody>
          <a:bodyPr>
            <a:normAutofit fontScale="90000"/>
          </a:bodyPr>
          <a:lstStyle/>
          <a:p>
            <a:pPr algn="ctr"/>
            <a:r>
              <a:rPr lang="fr-FR" dirty="0"/>
              <a:t>Thématique « Quelles évolutions en matière de répartition modale, notamment au regard de la vision FAST et de la progression du télétravail ? »</a:t>
            </a:r>
            <a:endParaRPr lang="fr-BE" dirty="0"/>
          </a:p>
        </p:txBody>
      </p:sp>
      <p:sp>
        <p:nvSpPr>
          <p:cNvPr id="6" name="Espace réservé du texte 3">
            <a:extLst>
              <a:ext uri="{FF2B5EF4-FFF2-40B4-BE49-F238E27FC236}">
                <a16:creationId xmlns:a16="http://schemas.microsoft.com/office/drawing/2014/main" id="{70451A51-F9C8-411B-9DDB-3569F4C944C8}"/>
              </a:ext>
            </a:extLst>
          </p:cNvPr>
          <p:cNvSpPr txBox="1">
            <a:spLocks/>
          </p:cNvSpPr>
          <p:nvPr/>
        </p:nvSpPr>
        <p:spPr>
          <a:xfrm>
            <a:off x="3523557" y="3792476"/>
            <a:ext cx="5144883" cy="365125"/>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dirty="0"/>
              <a:t>Focus sur la mobilité quotidienne terrestre des personnes</a:t>
            </a:r>
            <a:endParaRPr lang="fr-FR" sz="1600" dirty="0">
              <a:solidFill>
                <a:schemeClr val="bg1"/>
              </a:solidFill>
            </a:endParaRPr>
          </a:p>
        </p:txBody>
      </p:sp>
    </p:spTree>
    <p:extLst>
      <p:ext uri="{BB962C8B-B14F-4D97-AF65-F5344CB8AC3E}">
        <p14:creationId xmlns:p14="http://schemas.microsoft.com/office/powerpoint/2010/main" val="7106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a:xfrm>
            <a:off x="0" y="0"/>
            <a:ext cx="0" cy="0"/>
          </a:xfrm>
        </p:spPr>
        <p:txBody>
          <a:bodyPr/>
          <a:lstStyle/>
          <a:p>
            <a:endParaRPr lang="fr-FR"/>
          </a:p>
          <a:p>
            <a:endParaRPr lang="fr-FR" dirty="0"/>
          </a:p>
        </p:txBody>
      </p:sp>
      <p:pic>
        <p:nvPicPr>
          <p:cNvPr id="12" name="Image 11" descr="Une image contenant intérieur, chat, mur, portable&#10;&#10;Description générée automatiquement">
            <a:extLst>
              <a:ext uri="{FF2B5EF4-FFF2-40B4-BE49-F238E27FC236}">
                <a16:creationId xmlns:a16="http://schemas.microsoft.com/office/drawing/2014/main" id="{B8A72B9D-BA72-45E7-B552-1B717DDB0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5711" y="3009880"/>
            <a:ext cx="3263203" cy="2447402"/>
          </a:xfrm>
          <a:prstGeom prst="rect">
            <a:avLst/>
          </a:prstGeom>
          <a:effectLst>
            <a:outerShdw blurRad="50800" dist="38100" dir="2700000" algn="tl" rotWithShape="0">
              <a:prstClr val="black">
                <a:alpha val="40000"/>
              </a:prstClr>
            </a:outerShdw>
          </a:effectLst>
        </p:spPr>
      </p:pic>
      <p:pic>
        <p:nvPicPr>
          <p:cNvPr id="6" name="Image 5" descr="Une image contenant texte, intérieur, portable, chien&#10;&#10;Description générée automatiquement">
            <a:extLst>
              <a:ext uri="{FF2B5EF4-FFF2-40B4-BE49-F238E27FC236}">
                <a16:creationId xmlns:a16="http://schemas.microsoft.com/office/drawing/2014/main" id="{D374C3BC-11E0-4D89-BE00-EF9BF4B0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5711" y="408562"/>
            <a:ext cx="3255865" cy="2170577"/>
          </a:xfrm>
          <a:prstGeom prst="rect">
            <a:avLst/>
          </a:prstGeom>
        </p:spPr>
      </p:pic>
      <p:sp>
        <p:nvSpPr>
          <p:cNvPr id="7" name="Espace réservé du contenu 4"/>
          <p:cNvSpPr>
            <a:spLocks noGrp="1"/>
          </p:cNvSpPr>
          <p:nvPr>
            <p:ph sz="quarter" idx="4294967295"/>
          </p:nvPr>
        </p:nvSpPr>
        <p:spPr>
          <a:xfrm>
            <a:off x="252919" y="311285"/>
            <a:ext cx="8268512" cy="6416897"/>
          </a:xfrm>
          <a:prstGeom prst="rect">
            <a:avLst/>
          </a:prstGeom>
        </p:spPr>
        <p:txBody>
          <a:bodyPr>
            <a:normAutofit/>
          </a:bodyPr>
          <a:lstStyle/>
          <a:p>
            <a:pPr algn="just"/>
            <a:r>
              <a:rPr lang="en-US" sz="2000" dirty="0" smtClean="0">
                <a:latin typeface="Arial" panose="020B0604020202020204" pitchFamily="34" charset="0"/>
                <a:cs typeface="Arial" panose="020B0604020202020204" pitchFamily="34" charset="0"/>
              </a:rPr>
              <a:t>Le </a:t>
            </a:r>
            <a:r>
              <a:rPr lang="en-US" sz="2000" b="1" dirty="0" smtClean="0">
                <a:latin typeface="Arial" panose="020B0604020202020204" pitchFamily="34" charset="0"/>
                <a:cs typeface="Arial" panose="020B0604020202020204" pitchFamily="34" charset="0"/>
              </a:rPr>
              <a:t>travail à distance </a:t>
            </a:r>
            <a:r>
              <a:rPr lang="en-US" sz="2000" dirty="0" err="1" smtClean="0">
                <a:latin typeface="Arial" panose="020B0604020202020204" pitchFamily="34" charset="0"/>
                <a:cs typeface="Arial" panose="020B0604020202020204" pitchFamily="34" charset="0"/>
              </a:rPr>
              <a:t>constitue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une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piste</a:t>
            </a:r>
            <a:r>
              <a:rPr lang="en-US" sz="2000" dirty="0" smtClean="0">
                <a:latin typeface="Arial" panose="020B0604020202020204" pitchFamily="34" charset="0"/>
                <a:cs typeface="Arial" panose="020B0604020202020204" pitchFamily="34" charset="0"/>
              </a:rPr>
              <a:t> de solution </a:t>
            </a:r>
            <a:r>
              <a:rPr lang="en-US" sz="2000" dirty="0" err="1" smtClean="0">
                <a:latin typeface="Arial" panose="020B0604020202020204" pitchFamily="34" charset="0"/>
                <a:cs typeface="Arial" panose="020B0604020202020204" pitchFamily="34" charset="0"/>
              </a:rPr>
              <a:t>régulièrement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évoquée</a:t>
            </a:r>
            <a:r>
              <a:rPr lang="en-US" sz="2000" dirty="0" smtClean="0">
                <a:latin typeface="Arial" panose="020B0604020202020204" pitchFamily="34" charset="0"/>
                <a:cs typeface="Arial" panose="020B0604020202020204" pitchFamily="34" charset="0"/>
              </a:rPr>
              <a:t> pour </a:t>
            </a:r>
            <a:r>
              <a:rPr lang="en-US" sz="2000" dirty="0" err="1" smtClean="0">
                <a:latin typeface="Arial" panose="020B0604020202020204" pitchFamily="34" charset="0"/>
                <a:cs typeface="Arial" panose="020B0604020202020204" pitchFamily="34" charset="0"/>
              </a:rPr>
              <a:t>répondre</a:t>
            </a:r>
            <a:r>
              <a:rPr lang="en-US" sz="2000" dirty="0" smtClean="0">
                <a:latin typeface="Arial" panose="020B0604020202020204" pitchFamily="34" charset="0"/>
                <a:cs typeface="Arial" panose="020B0604020202020204" pitchFamily="34" charset="0"/>
              </a:rPr>
              <a:t> à la </a:t>
            </a:r>
            <a:r>
              <a:rPr lang="en-US" sz="2000" dirty="0" err="1" smtClean="0">
                <a:latin typeface="Arial" panose="020B0604020202020204" pitchFamily="34" charset="0"/>
                <a:cs typeface="Arial" panose="020B0604020202020204" pitchFamily="34" charset="0"/>
              </a:rPr>
              <a:t>problématique</a:t>
            </a:r>
            <a:r>
              <a:rPr lang="en-US" sz="2000" dirty="0" smtClean="0">
                <a:latin typeface="Arial" panose="020B0604020202020204" pitchFamily="34" charset="0"/>
                <a:cs typeface="Arial" panose="020B0604020202020204" pitchFamily="34" charset="0"/>
              </a:rPr>
              <a:t> de la congestion </a:t>
            </a:r>
            <a:r>
              <a:rPr lang="en-US" sz="2000" dirty="0" err="1" smtClean="0">
                <a:latin typeface="Arial" panose="020B0604020202020204" pitchFamily="34" charset="0"/>
                <a:cs typeface="Arial" panose="020B0604020202020204" pitchFamily="34" charset="0"/>
              </a:rPr>
              <a:t>liée</a:t>
            </a:r>
            <a:r>
              <a:rPr lang="en-US" sz="2000" dirty="0" smtClean="0">
                <a:latin typeface="Arial" panose="020B0604020202020204" pitchFamily="34" charset="0"/>
                <a:cs typeface="Arial" panose="020B0604020202020204" pitchFamily="34" charset="0"/>
              </a:rPr>
              <a:t> aux </a:t>
            </a:r>
            <a:r>
              <a:rPr lang="en-US" sz="2000" dirty="0" err="1" smtClean="0">
                <a:latin typeface="Arial" panose="020B0604020202020204" pitchFamily="34" charset="0"/>
                <a:cs typeface="Arial" panose="020B0604020202020204" pitchFamily="34" charset="0"/>
              </a:rPr>
              <a:t>déplacements</a:t>
            </a:r>
            <a:r>
              <a:rPr lang="en-US" sz="2000" dirty="0" smtClean="0">
                <a:latin typeface="Arial" panose="020B0604020202020204" pitchFamily="34" charset="0"/>
                <a:cs typeface="Arial" panose="020B0604020202020204" pitchFamily="34" charset="0"/>
              </a:rPr>
              <a:t> domicile – travail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heures</a:t>
            </a:r>
            <a:r>
              <a:rPr lang="en-US" sz="2000" dirty="0" smtClean="0">
                <a:latin typeface="Arial" panose="020B0604020202020204" pitchFamily="34" charset="0"/>
                <a:cs typeface="Arial" panose="020B0604020202020204" pitchFamily="34" charset="0"/>
              </a:rPr>
              <a:t> de pointe. Il </a:t>
            </a:r>
            <a:r>
              <a:rPr lang="en-US" sz="2000" dirty="0" err="1" smtClean="0">
                <a:latin typeface="Arial" panose="020B0604020202020204" pitchFamily="34" charset="0"/>
                <a:cs typeface="Arial" panose="020B0604020202020204" pitchFamily="34" charset="0"/>
              </a:rPr>
              <a:t>devrait</a:t>
            </a:r>
            <a:r>
              <a:rPr lang="en-US" sz="2000" dirty="0" smtClean="0">
                <a:latin typeface="Arial" panose="020B0604020202020204" pitchFamily="34" charset="0"/>
                <a:cs typeface="Arial" panose="020B0604020202020204" pitchFamily="34" charset="0"/>
              </a:rPr>
              <a:t> se </a:t>
            </a:r>
            <a:r>
              <a:rPr lang="en-US" sz="2000" dirty="0" err="1" smtClean="0">
                <a:latin typeface="Arial" panose="020B0604020202020204" pitchFamily="34" charset="0"/>
                <a:cs typeface="Arial" panose="020B0604020202020204" pitchFamily="34" charset="0"/>
              </a:rPr>
              <a:t>péréniser</a:t>
            </a:r>
            <a:r>
              <a:rPr lang="en-US" sz="2000" dirty="0" smtClean="0">
                <a:latin typeface="Arial" panose="020B0604020202020204" pitchFamily="34" charset="0"/>
                <a:cs typeface="Arial" panose="020B0604020202020204" pitchFamily="34" charset="0"/>
              </a:rPr>
              <a:t> </a:t>
            </a:r>
          </a:p>
          <a:p>
            <a:pPr marL="0" indent="0" algn="just">
              <a:buNone/>
            </a:pPr>
            <a:r>
              <a:rPr lang="en-US" sz="2000" b="1" dirty="0" smtClean="0">
                <a:latin typeface="Arial" panose="020B0604020202020204" pitchFamily="34" charset="0"/>
                <a:cs typeface="Arial" panose="020B0604020202020204" pitchFamily="34" charset="0"/>
              </a:rPr>
              <a:t>MAIS</a:t>
            </a:r>
            <a:endParaRPr lang="en-US" sz="2000" b="1"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Il ne </a:t>
            </a:r>
            <a:r>
              <a:rPr lang="en-US" sz="2000" dirty="0" err="1" smtClean="0">
                <a:latin typeface="Arial" panose="020B0604020202020204" pitchFamily="34" charset="0"/>
                <a:cs typeface="Arial" panose="020B0604020202020204" pitchFamily="34" charset="0"/>
              </a:rPr>
              <a:t>concernerait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qu’une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partie</a:t>
            </a:r>
            <a:r>
              <a:rPr lang="en-US" sz="2000" dirty="0" smtClean="0">
                <a:latin typeface="Arial" panose="020B0604020202020204" pitchFamily="34" charset="0"/>
                <a:cs typeface="Arial" panose="020B0604020202020204" pitchFamily="34" charset="0"/>
              </a:rPr>
              <a:t> de la population active</a:t>
            </a:r>
          </a:p>
          <a:p>
            <a:pPr algn="just"/>
            <a:r>
              <a:rPr lang="en-US" sz="2000" dirty="0" smtClean="0">
                <a:latin typeface="Arial" panose="020B0604020202020204" pitchFamily="34" charset="0"/>
                <a:cs typeface="Arial" panose="020B0604020202020204" pitchFamily="34" charset="0"/>
              </a:rPr>
              <a:t>Il </a:t>
            </a:r>
            <a:r>
              <a:rPr lang="en-US" sz="2000" dirty="0" err="1" smtClean="0">
                <a:latin typeface="Arial" panose="020B0604020202020204" pitchFamily="34" charset="0"/>
                <a:cs typeface="Arial" panose="020B0604020202020204" pitchFamily="34" charset="0"/>
              </a:rPr>
              <a:t>convient</a:t>
            </a:r>
            <a:r>
              <a:rPr lang="en-US" sz="2000" dirty="0" smtClean="0">
                <a:latin typeface="Arial" panose="020B0604020202020204" pitchFamily="34" charset="0"/>
                <a:cs typeface="Arial" panose="020B0604020202020204" pitchFamily="34" charset="0"/>
              </a:rPr>
              <a:t> de ne pas </a:t>
            </a:r>
            <a:r>
              <a:rPr lang="en-US" sz="2000" dirty="0" err="1" smtClean="0">
                <a:latin typeface="Arial" panose="020B0604020202020204" pitchFamily="34" charset="0"/>
                <a:cs typeface="Arial" panose="020B0604020202020204" pitchFamily="34" charset="0"/>
              </a:rPr>
              <a:t>surestimer</a:t>
            </a:r>
            <a:r>
              <a:rPr lang="en-US" sz="2000" dirty="0" smtClean="0">
                <a:latin typeface="Arial" panose="020B0604020202020204" pitchFamily="34" charset="0"/>
                <a:cs typeface="Arial" panose="020B0604020202020204" pitchFamily="34" charset="0"/>
              </a:rPr>
              <a:t> son </a:t>
            </a:r>
            <a:r>
              <a:rPr lang="en-US" sz="2000" dirty="0" err="1" smtClean="0">
                <a:latin typeface="Arial" panose="020B0604020202020204" pitchFamily="34" charset="0"/>
                <a:cs typeface="Arial" panose="020B0604020202020204" pitchFamily="34" charset="0"/>
              </a:rPr>
              <a:t>rôle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dans</a:t>
            </a:r>
            <a:r>
              <a:rPr lang="en-US" sz="2000" dirty="0" smtClean="0">
                <a:latin typeface="Arial" panose="020B0604020202020204" pitchFamily="34" charset="0"/>
                <a:cs typeface="Arial" panose="020B0604020202020204" pitchFamily="34" charset="0"/>
              </a:rPr>
              <a:t> la modulation de la </a:t>
            </a:r>
            <a:r>
              <a:rPr lang="en-US" sz="2000" dirty="0" err="1" smtClean="0">
                <a:latin typeface="Arial" panose="020B0604020202020204" pitchFamily="34" charset="0"/>
                <a:cs typeface="Arial" panose="020B0604020202020204" pitchFamily="34" charset="0"/>
              </a:rPr>
              <a:t>demande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déplacements</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A </a:t>
            </a:r>
            <a:r>
              <a:rPr lang="en-US" sz="2000" dirty="0" err="1" smtClean="0">
                <a:latin typeface="Arial" panose="020B0604020202020204" pitchFamily="34" charset="0"/>
                <a:cs typeface="Arial" panose="020B0604020202020204" pitchFamily="34" charset="0"/>
              </a:rPr>
              <a:t>une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série</a:t>
            </a:r>
            <a:r>
              <a:rPr lang="en-US" sz="2000" dirty="0" smtClean="0">
                <a:latin typeface="Arial" panose="020B0604020202020204" pitchFamily="34" charset="0"/>
                <a:cs typeface="Arial" panose="020B0604020202020204" pitchFamily="34" charset="0"/>
              </a:rPr>
              <a:t> de </a:t>
            </a:r>
            <a:r>
              <a:rPr lang="en-US" sz="2000" dirty="0" err="1" smtClean="0">
                <a:latin typeface="Arial" panose="020B0604020202020204" pitchFamily="34" charset="0"/>
                <a:cs typeface="Arial" panose="020B0604020202020204" pitchFamily="34" charset="0"/>
              </a:rPr>
              <a:t>conséquences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négatives</a:t>
            </a:r>
            <a:r>
              <a:rPr lang="en-US" sz="2000" dirty="0" smtClean="0">
                <a:latin typeface="Arial" panose="020B0604020202020204" pitchFamily="34" charset="0"/>
                <a:cs typeface="Arial" panose="020B0604020202020204" pitchFamily="34" charset="0"/>
              </a:rPr>
              <a:t> :</a:t>
            </a:r>
          </a:p>
          <a:p>
            <a:pPr lvl="1" algn="just">
              <a:buFont typeface="Wingdings" panose="05000000000000000000" pitchFamily="2" charset="2"/>
              <a:buChar char="Ø"/>
            </a:pPr>
            <a:r>
              <a:rPr lang="en-US" sz="1600" dirty="0" err="1" smtClean="0">
                <a:latin typeface="Arial" panose="020B0604020202020204" pitchFamily="34" charset="0"/>
                <a:cs typeface="Arial" panose="020B0604020202020204" pitchFamily="34" charset="0"/>
              </a:rPr>
              <a:t>Déménagement</a:t>
            </a:r>
            <a:r>
              <a:rPr lang="en-US" sz="1600" dirty="0" smtClean="0">
                <a:latin typeface="Arial" panose="020B0604020202020204" pitchFamily="34" charset="0"/>
                <a:cs typeface="Arial" panose="020B0604020202020204" pitchFamily="34" charset="0"/>
              </a:rPr>
              <a:t> à plus </a:t>
            </a:r>
            <a:r>
              <a:rPr lang="en-US" sz="1600" dirty="0" err="1" smtClean="0">
                <a:latin typeface="Arial" panose="020B0604020202020204" pitchFamily="34" charset="0"/>
                <a:cs typeface="Arial" panose="020B0604020202020204" pitchFamily="34" charset="0"/>
              </a:rPr>
              <a:t>grande</a:t>
            </a:r>
            <a:r>
              <a:rPr lang="en-US" sz="1600" dirty="0" smtClean="0">
                <a:latin typeface="Arial" panose="020B0604020202020204" pitchFamily="34" charset="0"/>
                <a:cs typeface="Arial" panose="020B0604020202020204" pitchFamily="34" charset="0"/>
              </a:rPr>
              <a:t> distance du lieu de travail</a:t>
            </a:r>
          </a:p>
          <a:p>
            <a:pPr lvl="1" algn="just">
              <a:buFont typeface="Wingdings" panose="05000000000000000000" pitchFamily="2" charset="2"/>
              <a:buChar char="Ø"/>
            </a:pPr>
            <a:r>
              <a:rPr lang="en-US" sz="1600" dirty="0" err="1" smtClean="0">
                <a:latin typeface="Arial" panose="020B0604020202020204" pitchFamily="34" charset="0"/>
                <a:cs typeface="Arial" panose="020B0604020202020204" pitchFamily="34" charset="0"/>
              </a:rPr>
              <a:t>Baisse</a:t>
            </a:r>
            <a:r>
              <a:rPr lang="en-US" sz="1600" dirty="0" smtClean="0">
                <a:latin typeface="Arial" panose="020B0604020202020204" pitchFamily="34" charset="0"/>
                <a:cs typeface="Arial" panose="020B0604020202020204" pitchFamily="34" charset="0"/>
              </a:rPr>
              <a:t> de </a:t>
            </a:r>
            <a:r>
              <a:rPr lang="en-US" sz="1600" dirty="0" err="1" smtClean="0">
                <a:latin typeface="Arial" panose="020B0604020202020204" pitchFamily="34" charset="0"/>
                <a:cs typeface="Arial" panose="020B0604020202020204" pitchFamily="34" charset="0"/>
              </a:rPr>
              <a:t>fréquentation</a:t>
            </a:r>
            <a:r>
              <a:rPr lang="en-US" sz="1600" dirty="0" smtClean="0">
                <a:latin typeface="Arial" panose="020B0604020202020204" pitchFamily="34" charset="0"/>
                <a:cs typeface="Arial" panose="020B0604020202020204" pitchFamily="34" charset="0"/>
              </a:rPr>
              <a:t> des </a:t>
            </a:r>
            <a:r>
              <a:rPr lang="en-US" sz="1600" dirty="0" err="1" smtClean="0">
                <a:latin typeface="Arial" panose="020B0604020202020204" pitchFamily="34" charset="0"/>
                <a:cs typeface="Arial" panose="020B0604020202020204" pitchFamily="34" charset="0"/>
              </a:rPr>
              <a:t>centres</a:t>
            </a:r>
            <a:r>
              <a:rPr lang="en-US" sz="1600" dirty="0" smtClean="0">
                <a:latin typeface="Arial" panose="020B0604020202020204" pitchFamily="34" charset="0"/>
                <a:cs typeface="Arial" panose="020B0604020202020204" pitchFamily="34" charset="0"/>
              </a:rPr>
              <a:t> (impact </a:t>
            </a:r>
            <a:r>
              <a:rPr lang="en-US" sz="1600" dirty="0" err="1" smtClean="0">
                <a:latin typeface="Arial" panose="020B0604020202020204" pitchFamily="34" charset="0"/>
                <a:cs typeface="Arial" panose="020B0604020202020204" pitchFamily="34" charset="0"/>
              </a:rPr>
              <a:t>négatif</a:t>
            </a:r>
            <a:r>
              <a:rPr lang="en-US" sz="1600" dirty="0" smtClean="0">
                <a:latin typeface="Arial" panose="020B0604020202020204" pitchFamily="34" charset="0"/>
                <a:cs typeface="Arial" panose="020B0604020202020204" pitchFamily="34" charset="0"/>
              </a:rPr>
              <a:t> sur </a:t>
            </a:r>
            <a:r>
              <a:rPr lang="en-US" sz="1600" dirty="0" err="1" smtClean="0">
                <a:latin typeface="Arial" panose="020B0604020202020204" pitchFamily="34" charset="0"/>
                <a:cs typeface="Arial" panose="020B0604020202020204" pitchFamily="34" charset="0"/>
              </a:rPr>
              <a:t>l’économie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présentielle</a:t>
            </a:r>
            <a:r>
              <a:rPr lang="en-US" sz="1600" dirty="0" smtClean="0">
                <a:latin typeface="Arial" panose="020B0604020202020204" pitchFamily="34" charset="0"/>
                <a:cs typeface="Arial" panose="020B0604020202020204" pitchFamily="34" charset="0"/>
              </a:rPr>
              <a:t>)</a:t>
            </a:r>
          </a:p>
          <a:p>
            <a:pPr lvl="1" algn="just">
              <a:buFont typeface="Wingdings" panose="05000000000000000000" pitchFamily="2" charset="2"/>
              <a:buChar char="Ø"/>
            </a:pPr>
            <a:r>
              <a:rPr lang="en-US" sz="1600" dirty="0" err="1" smtClean="0">
                <a:latin typeface="Arial" panose="020B0604020202020204" pitchFamily="34" charset="0"/>
                <a:cs typeface="Arial" panose="020B0604020202020204" pitchFamily="34" charset="0"/>
              </a:rPr>
              <a:t>Favorise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l’usage</a:t>
            </a:r>
            <a:r>
              <a:rPr lang="en-US" sz="1600" dirty="0" smtClean="0">
                <a:latin typeface="Arial" panose="020B0604020202020204" pitchFamily="34" charset="0"/>
                <a:cs typeface="Arial" panose="020B0604020202020204" pitchFamily="34" charset="0"/>
              </a:rPr>
              <a:t> de la </a:t>
            </a:r>
            <a:r>
              <a:rPr lang="en-US" sz="1600" dirty="0" err="1" smtClean="0">
                <a:latin typeface="Arial" panose="020B0604020202020204" pitchFamily="34" charset="0"/>
                <a:cs typeface="Arial" panose="020B0604020202020204" pitchFamily="34" charset="0"/>
              </a:rPr>
              <a:t>voiture</a:t>
            </a:r>
            <a:r>
              <a:rPr lang="en-US" sz="1600" dirty="0" smtClean="0">
                <a:latin typeface="Arial" panose="020B0604020202020204" pitchFamily="34" charset="0"/>
                <a:cs typeface="Arial" panose="020B0604020202020204" pitchFamily="34" charset="0"/>
              </a:rPr>
              <a:t> pour les </a:t>
            </a:r>
            <a:r>
              <a:rPr lang="en-US" sz="1600" dirty="0" err="1" smtClean="0">
                <a:latin typeface="Arial" panose="020B0604020202020204" pitchFamily="34" charset="0"/>
                <a:cs typeface="Arial" panose="020B0604020202020204" pitchFamily="34" charset="0"/>
              </a:rPr>
              <a:t>quelques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jours</a:t>
            </a:r>
            <a:r>
              <a:rPr lang="en-US" sz="1600" dirty="0" smtClean="0">
                <a:latin typeface="Arial" panose="020B0604020202020204" pitchFamily="34" charset="0"/>
                <a:cs typeface="Arial" panose="020B0604020202020204" pitchFamily="34" charset="0"/>
              </a:rPr>
              <a:t> de </a:t>
            </a:r>
            <a:r>
              <a:rPr lang="en-US" sz="1600" dirty="0" err="1" smtClean="0">
                <a:latin typeface="Arial" panose="020B0604020202020204" pitchFamily="34" charset="0"/>
                <a:cs typeface="Arial" panose="020B0604020202020204" pitchFamily="34" charset="0"/>
              </a:rPr>
              <a:t>présentiel</a:t>
            </a:r>
            <a:r>
              <a:rPr lang="en-US" sz="1600" dirty="0" smtClean="0">
                <a:latin typeface="Arial" panose="020B0604020202020204" pitchFamily="34" charset="0"/>
                <a:cs typeface="Arial" panose="020B0604020202020204" pitchFamily="34" charset="0"/>
              </a:rPr>
              <a:t>, les transports </a:t>
            </a:r>
            <a:r>
              <a:rPr lang="en-US" sz="1600" dirty="0" err="1" smtClean="0">
                <a:latin typeface="Arial" panose="020B0604020202020204" pitchFamily="34" charset="0"/>
                <a:cs typeface="Arial" panose="020B0604020202020204" pitchFamily="34" charset="0"/>
              </a:rPr>
              <a:t>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commun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peinant</a:t>
            </a:r>
            <a:r>
              <a:rPr lang="en-US" sz="1600" dirty="0" smtClean="0">
                <a:latin typeface="Arial" panose="020B0604020202020204" pitchFamily="34" charset="0"/>
                <a:cs typeface="Arial" panose="020B0604020202020204" pitchFamily="34" charset="0"/>
              </a:rPr>
              <a:t> à </a:t>
            </a:r>
            <a:r>
              <a:rPr lang="en-US" sz="1600" dirty="0" err="1" smtClean="0">
                <a:latin typeface="Arial" panose="020B0604020202020204" pitchFamily="34" charset="0"/>
                <a:cs typeface="Arial" panose="020B0604020202020204" pitchFamily="34" charset="0"/>
              </a:rPr>
              <a:t>s’adapter</a:t>
            </a:r>
            <a:r>
              <a:rPr lang="en-US" sz="1600" dirty="0" smtClean="0">
                <a:latin typeface="Arial" panose="020B0604020202020204" pitchFamily="34" charset="0"/>
                <a:cs typeface="Arial" panose="020B0604020202020204" pitchFamily="34" charset="0"/>
              </a:rPr>
              <a:t> à </a:t>
            </a:r>
            <a:r>
              <a:rPr lang="en-US" sz="1600" dirty="0" err="1" smtClean="0">
                <a:latin typeface="Arial" panose="020B0604020202020204" pitchFamily="34" charset="0"/>
                <a:cs typeface="Arial" panose="020B0604020202020204" pitchFamily="34" charset="0"/>
              </a:rPr>
              <a:t>cette</a:t>
            </a:r>
            <a:r>
              <a:rPr lang="en-US" sz="1600" dirty="0" smtClean="0">
                <a:latin typeface="Arial" panose="020B0604020202020204" pitchFamily="34" charset="0"/>
                <a:cs typeface="Arial" panose="020B0604020202020204" pitchFamily="34" charset="0"/>
              </a:rPr>
              <a:t> nouvelle </a:t>
            </a:r>
            <a:r>
              <a:rPr lang="en-US" sz="1600" dirty="0" err="1" smtClean="0">
                <a:latin typeface="Arial" panose="020B0604020202020204" pitchFamily="34" charset="0"/>
                <a:cs typeface="Arial" panose="020B0604020202020204" pitchFamily="34" charset="0"/>
              </a:rPr>
              <a:t>donne</a:t>
            </a:r>
            <a:endParaRPr lang="en-US" sz="16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Nouveaux </a:t>
            </a:r>
            <a:r>
              <a:rPr lang="en-US" sz="1600" dirty="0" err="1" smtClean="0">
                <a:latin typeface="Arial" panose="020B0604020202020204" pitchFamily="34" charset="0"/>
                <a:cs typeface="Arial" panose="020B0604020202020204" pitchFamily="34" charset="0"/>
              </a:rPr>
              <a:t>besoins</a:t>
            </a:r>
            <a:r>
              <a:rPr lang="en-US" sz="1600" dirty="0" smtClean="0">
                <a:latin typeface="Arial" panose="020B0604020202020204" pitchFamily="34" charset="0"/>
                <a:cs typeface="Arial" panose="020B0604020202020204" pitchFamily="34" charset="0"/>
              </a:rPr>
              <a:t> au </a:t>
            </a:r>
            <a:r>
              <a:rPr lang="en-US" sz="1600" dirty="0" err="1" smtClean="0">
                <a:latin typeface="Arial" panose="020B0604020202020204" pitchFamily="34" charset="0"/>
                <a:cs typeface="Arial" panose="020B0604020202020204" pitchFamily="34" charset="0"/>
              </a:rPr>
              <a:t>niveau</a:t>
            </a:r>
            <a:r>
              <a:rPr lang="en-US" sz="1600" dirty="0" smtClean="0">
                <a:latin typeface="Arial" panose="020B0604020202020204" pitchFamily="34" charset="0"/>
                <a:cs typeface="Arial" panose="020B0604020202020204" pitchFamily="34" charset="0"/>
              </a:rPr>
              <a:t> des </a:t>
            </a:r>
            <a:r>
              <a:rPr lang="en-US" sz="1600" dirty="0" err="1" smtClean="0">
                <a:latin typeface="Arial" panose="020B0604020202020204" pitchFamily="34" charset="0"/>
                <a:cs typeface="Arial" panose="020B0604020202020204" pitchFamily="34" charset="0"/>
              </a:rPr>
              <a:t>logements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une</a:t>
            </a:r>
            <a:r>
              <a:rPr lang="en-US" sz="1600" dirty="0" smtClean="0">
                <a:latin typeface="Arial" panose="020B0604020202020204" pitchFamily="34" charset="0"/>
                <a:cs typeface="Arial" panose="020B0604020202020204" pitchFamily="34" charset="0"/>
              </a:rPr>
              <a:t> pièce à </a:t>
            </a:r>
            <a:r>
              <a:rPr lang="en-US" sz="1600" dirty="0" err="1" smtClean="0">
                <a:latin typeface="Arial" panose="020B0604020202020204" pitchFamily="34" charset="0"/>
                <a:cs typeface="Arial" panose="020B0604020202020204" pitchFamily="34" charset="0"/>
              </a:rPr>
              <a:t>consacrer</a:t>
            </a:r>
            <a:r>
              <a:rPr lang="en-US" sz="1600" dirty="0" smtClean="0">
                <a:latin typeface="Arial" panose="020B0604020202020204" pitchFamily="34" charset="0"/>
                <a:cs typeface="Arial" panose="020B0604020202020204" pitchFamily="34" charset="0"/>
              </a:rPr>
              <a:t> au bureau)</a:t>
            </a:r>
          </a:p>
          <a:p>
            <a:pPr algn="just"/>
            <a:r>
              <a:rPr lang="en-US" sz="2000" dirty="0" err="1" smtClean="0">
                <a:latin typeface="Arial" panose="020B0604020202020204" pitchFamily="34" charset="0"/>
                <a:cs typeface="Arial" panose="020B0604020202020204" pitchFamily="34" charset="0"/>
              </a:rPr>
              <a:t>Présente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quelques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opportunités</a:t>
            </a:r>
            <a:r>
              <a:rPr lang="en-US" sz="2000" dirty="0" smtClean="0">
                <a:latin typeface="Arial" panose="020B0604020202020204" pitchFamily="34" charset="0"/>
                <a:cs typeface="Arial" panose="020B0604020202020204" pitchFamily="34" charset="0"/>
              </a:rPr>
              <a:t> :</a:t>
            </a:r>
          </a:p>
          <a:p>
            <a:pPr lvl="1" algn="just">
              <a:buFont typeface="Wingdings" panose="05000000000000000000" pitchFamily="2" charset="2"/>
              <a:buChar char="Ø"/>
            </a:pPr>
            <a:r>
              <a:rPr lang="en-US" sz="1600" dirty="0" err="1" smtClean="0">
                <a:latin typeface="Arial" panose="020B0604020202020204" pitchFamily="34" charset="0"/>
                <a:cs typeface="Arial" panose="020B0604020202020204" pitchFamily="34" charset="0"/>
              </a:rPr>
              <a:t>Redynamisation</a:t>
            </a:r>
            <a:r>
              <a:rPr lang="en-US" sz="1600" dirty="0" smtClean="0">
                <a:latin typeface="Arial" panose="020B0604020202020204" pitchFamily="34" charset="0"/>
                <a:cs typeface="Arial" panose="020B0604020202020204" pitchFamily="34" charset="0"/>
              </a:rPr>
              <a:t> du commerce local</a:t>
            </a:r>
            <a:endParaRPr lang="fr-BE" sz="1600"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fr-BE" sz="1800" dirty="0" smtClean="0"/>
          </a:p>
        </p:txBody>
      </p:sp>
    </p:spTree>
    <p:extLst>
      <p:ext uri="{BB962C8B-B14F-4D97-AF65-F5344CB8AC3E}">
        <p14:creationId xmlns:p14="http://schemas.microsoft.com/office/powerpoint/2010/main" val="352390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a:xfrm>
            <a:off x="0" y="0"/>
            <a:ext cx="0" cy="0"/>
          </a:xfrm>
        </p:spPr>
        <p:txBody>
          <a:bodyPr/>
          <a:lstStyle/>
          <a:p>
            <a:endParaRPr lang="fr-FR"/>
          </a:p>
          <a:p>
            <a:endParaRPr lang="fr-FR" dirty="0"/>
          </a:p>
        </p:txBody>
      </p:sp>
      <p:sp>
        <p:nvSpPr>
          <p:cNvPr id="7" name="Espace réservé du contenu 4"/>
          <p:cNvSpPr>
            <a:spLocks noGrp="1"/>
          </p:cNvSpPr>
          <p:nvPr>
            <p:ph sz="quarter" idx="4294967295"/>
          </p:nvPr>
        </p:nvSpPr>
        <p:spPr>
          <a:xfrm>
            <a:off x="252919" y="311285"/>
            <a:ext cx="8268512" cy="6416897"/>
          </a:xfrm>
          <a:prstGeom prst="rect">
            <a:avLst/>
          </a:prstGeom>
        </p:spPr>
        <p:txBody>
          <a:bodyPr>
            <a:normAutofit/>
          </a:bodyPr>
          <a:lstStyle/>
          <a:p>
            <a:pPr algn="just"/>
            <a:r>
              <a:rPr lang="en-US" sz="1800" dirty="0">
                <a:latin typeface="Arial" panose="020B0604020202020204" pitchFamily="34" charset="0"/>
                <a:cs typeface="Arial" panose="020B0604020202020204" pitchFamily="34" charset="0"/>
              </a:rPr>
              <a:t>Les </a:t>
            </a:r>
            <a:r>
              <a:rPr lang="en-US" sz="1800" b="1" dirty="0">
                <a:latin typeface="Arial" panose="020B0604020202020204" pitchFamily="34" charset="0"/>
                <a:cs typeface="Arial" panose="020B0604020202020204" pitchFamily="34" charset="0"/>
              </a:rPr>
              <a:t>transports </a:t>
            </a:r>
            <a:r>
              <a:rPr lang="en-US" sz="1800" b="1" dirty="0" err="1">
                <a:latin typeface="Arial" panose="020B0604020202020204" pitchFamily="34" charset="0"/>
                <a:cs typeface="Arial" panose="020B0604020202020204" pitchFamily="34" charset="0"/>
              </a:rPr>
              <a:t>en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commun</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ne </a:t>
            </a:r>
            <a:r>
              <a:rPr lang="en-US" sz="1800" dirty="0" err="1">
                <a:latin typeface="Arial" panose="020B0604020202020204" pitchFamily="34" charset="0"/>
                <a:cs typeface="Arial" panose="020B0604020202020204" pitchFamily="34" charset="0"/>
              </a:rPr>
              <a:t>retrouveraient</a:t>
            </a:r>
            <a:r>
              <a:rPr lang="en-US" sz="1800" dirty="0">
                <a:latin typeface="Arial" panose="020B0604020202020204" pitchFamily="34" charset="0"/>
                <a:cs typeface="Arial" panose="020B0604020202020204" pitchFamily="34" charset="0"/>
              </a:rPr>
              <a:t> que </a:t>
            </a:r>
            <a:r>
              <a:rPr lang="en-US" sz="1800" dirty="0" err="1">
                <a:latin typeface="Arial" panose="020B0604020202020204" pitchFamily="34" charset="0"/>
                <a:cs typeface="Arial" panose="020B0604020202020204" pitchFamily="34" charset="0"/>
              </a:rPr>
              <a:t>difficilement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leur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fréquentation</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d’avant-crise</a:t>
            </a:r>
            <a:r>
              <a:rPr lang="en-US" sz="1800" dirty="0" smtClean="0">
                <a:latin typeface="Arial" panose="020B0604020202020204" pitchFamily="34" charset="0"/>
                <a:cs typeface="Arial" panose="020B0604020202020204" pitchFamily="34" charset="0"/>
              </a:rPr>
              <a:t>.</a:t>
            </a:r>
          </a:p>
          <a:p>
            <a:pPr algn="just"/>
            <a:r>
              <a:rPr lang="en-US" sz="1800" dirty="0" err="1" smtClean="0">
                <a:latin typeface="Arial" panose="020B0604020202020204" pitchFamily="34" charset="0"/>
                <a:cs typeface="Arial" panose="020B0604020202020204" pitchFamily="34" charset="0"/>
              </a:rPr>
              <a:t>Différences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toutefois</a:t>
            </a:r>
            <a:r>
              <a:rPr lang="en-US" sz="1800" dirty="0" smtClean="0">
                <a:latin typeface="Arial" panose="020B0604020202020204" pitchFamily="34" charset="0"/>
                <a:cs typeface="Arial" panose="020B0604020202020204" pitchFamily="34" charset="0"/>
              </a:rPr>
              <a:t> entre </a:t>
            </a:r>
            <a:r>
              <a:rPr lang="en-US" sz="1800" dirty="0">
                <a:latin typeface="Arial" panose="020B0604020202020204" pitchFamily="34" charset="0"/>
                <a:cs typeface="Arial" panose="020B0604020202020204" pitchFamily="34" charset="0"/>
              </a:rPr>
              <a:t>le bus (</a:t>
            </a:r>
            <a:r>
              <a:rPr lang="en-US" sz="1800" dirty="0" err="1">
                <a:latin typeface="Arial" panose="020B0604020202020204" pitchFamily="34" charset="0"/>
                <a:cs typeface="Arial" panose="020B0604020202020204" pitchFamily="34" charset="0"/>
              </a:rPr>
              <a:t>usagers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captifs</a:t>
            </a:r>
            <a:r>
              <a:rPr lang="en-US" sz="1800" dirty="0">
                <a:latin typeface="Arial" panose="020B0604020202020204" pitchFamily="34" charset="0"/>
                <a:cs typeface="Arial" panose="020B0604020202020204" pitchFamily="34" charset="0"/>
              </a:rPr>
              <a:t>) et le train (</a:t>
            </a:r>
            <a:r>
              <a:rPr lang="en-US" sz="1800" dirty="0" err="1">
                <a:latin typeface="Arial" panose="020B0604020202020204" pitchFamily="34" charset="0"/>
                <a:cs typeface="Arial" panose="020B0604020202020204" pitchFamily="34" charset="0"/>
              </a:rPr>
              <a:t>utilisation</a:t>
            </a:r>
            <a:r>
              <a:rPr lang="en-US" sz="1800" dirty="0">
                <a:latin typeface="Arial" panose="020B0604020202020204" pitchFamily="34" charset="0"/>
                <a:cs typeface="Arial" panose="020B0604020202020204" pitchFamily="34" charset="0"/>
              </a:rPr>
              <a:t> pour </a:t>
            </a:r>
            <a:r>
              <a:rPr lang="en-US" sz="1800" dirty="0" err="1">
                <a:latin typeface="Arial" panose="020B0604020202020204" pitchFamily="34" charset="0"/>
                <a:cs typeface="Arial" panose="020B0604020202020204" pitchFamily="34" charset="0"/>
              </a:rPr>
              <a:t>une</a:t>
            </a:r>
            <a:r>
              <a:rPr lang="en-US" sz="1800" dirty="0">
                <a:latin typeface="Arial" panose="020B0604020202020204" pitchFamily="34" charset="0"/>
                <a:cs typeface="Arial" panose="020B0604020202020204" pitchFamily="34" charset="0"/>
              </a:rPr>
              <a:t> plus longue distance)</a:t>
            </a:r>
          </a:p>
          <a:p>
            <a:pPr algn="just"/>
            <a:r>
              <a:rPr lang="en-US" sz="1800" dirty="0" err="1">
                <a:latin typeface="Arial" panose="020B0604020202020204" pitchFamily="34" charset="0"/>
                <a:cs typeface="Arial" panose="020B0604020202020204" pitchFamily="34" charset="0"/>
              </a:rPr>
              <a:t>Quelles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évolutions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souhaitées</a:t>
            </a:r>
            <a:r>
              <a:rPr lang="en-US" sz="1800" dirty="0">
                <a:latin typeface="Arial" panose="020B0604020202020204" pitchFamily="34" charset="0"/>
                <a:cs typeface="Arial" panose="020B0604020202020204" pitchFamily="34" charset="0"/>
              </a:rPr>
              <a:t> ?</a:t>
            </a:r>
          </a:p>
          <a:p>
            <a:pPr lvl="1" algn="just"/>
            <a:r>
              <a:rPr lang="en-US" sz="1600" i="1" dirty="0" err="1">
                <a:latin typeface="Arial" panose="020B0604020202020204" pitchFamily="34" charset="0"/>
                <a:cs typeface="Arial" panose="020B0604020202020204" pitchFamily="34" charset="0"/>
              </a:rPr>
              <a:t>Maîtriser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l’étalement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urbain</a:t>
            </a:r>
            <a:endParaRPr lang="en-US" sz="1600" i="1" dirty="0">
              <a:latin typeface="Arial" panose="020B0604020202020204" pitchFamily="34" charset="0"/>
              <a:cs typeface="Arial" panose="020B0604020202020204" pitchFamily="34" charset="0"/>
            </a:endParaRPr>
          </a:p>
          <a:p>
            <a:pPr lvl="1" algn="just"/>
            <a:r>
              <a:rPr lang="en-US" sz="1600" i="1" dirty="0" err="1">
                <a:latin typeface="Arial" panose="020B0604020202020204" pitchFamily="34" charset="0"/>
                <a:cs typeface="Arial" panose="020B0604020202020204" pitchFamily="34" charset="0"/>
              </a:rPr>
              <a:t>Décentraliser</a:t>
            </a:r>
            <a:r>
              <a:rPr lang="en-US" sz="1600" i="1" dirty="0">
                <a:latin typeface="Arial" panose="020B0604020202020204" pitchFamily="34" charset="0"/>
                <a:cs typeface="Arial" panose="020B0604020202020204" pitchFamily="34" charset="0"/>
              </a:rPr>
              <a:t> et </a:t>
            </a:r>
            <a:r>
              <a:rPr lang="en-US" sz="1600" i="1" dirty="0" err="1">
                <a:latin typeface="Arial" panose="020B0604020202020204" pitchFamily="34" charset="0"/>
                <a:cs typeface="Arial" panose="020B0604020202020204" pitchFamily="34" charset="0"/>
              </a:rPr>
              <a:t>mieux</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mailler</a:t>
            </a:r>
            <a:r>
              <a:rPr lang="en-US" sz="1600" i="1" dirty="0">
                <a:latin typeface="Arial" panose="020B0604020202020204" pitchFamily="34" charset="0"/>
                <a:cs typeface="Arial" panose="020B0604020202020204" pitchFamily="34" charset="0"/>
              </a:rPr>
              <a:t> les </a:t>
            </a:r>
            <a:r>
              <a:rPr lang="en-US" sz="1600" i="1" dirty="0" err="1">
                <a:latin typeface="Arial" panose="020B0604020202020204" pitchFamily="34" charset="0"/>
                <a:cs typeface="Arial" panose="020B0604020202020204" pitchFamily="34" charset="0"/>
              </a:rPr>
              <a:t>réseaux</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existants</a:t>
            </a:r>
            <a:endParaRPr lang="en-US" sz="1600" i="1" dirty="0">
              <a:latin typeface="Arial" panose="020B0604020202020204" pitchFamily="34" charset="0"/>
              <a:cs typeface="Arial" panose="020B0604020202020204" pitchFamily="34" charset="0"/>
            </a:endParaRPr>
          </a:p>
          <a:p>
            <a:pPr lvl="1" algn="just"/>
            <a:r>
              <a:rPr lang="en-US" sz="1600" i="1" dirty="0" err="1">
                <a:latin typeface="Arial" panose="020B0604020202020204" pitchFamily="34" charset="0"/>
                <a:cs typeface="Arial" panose="020B0604020202020204" pitchFamily="34" charset="0"/>
              </a:rPr>
              <a:t>Flexibiliser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l’offre</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ce</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compris</a:t>
            </a:r>
            <a:r>
              <a:rPr lang="en-US" sz="1600" i="1" dirty="0">
                <a:latin typeface="Arial" panose="020B0604020202020204" pitchFamily="34" charset="0"/>
                <a:cs typeface="Arial" panose="020B0604020202020204" pitchFamily="34" charset="0"/>
              </a:rPr>
              <a:t> la </a:t>
            </a:r>
            <a:r>
              <a:rPr lang="en-US" sz="1600" i="1" dirty="0" err="1">
                <a:latin typeface="Arial" panose="020B0604020202020204" pitchFamily="34" charset="0"/>
                <a:cs typeface="Arial" panose="020B0604020202020204" pitchFamily="34" charset="0"/>
              </a:rPr>
              <a:t>tarification</a:t>
            </a:r>
            <a:r>
              <a:rPr lang="en-US" sz="1600" i="1" dirty="0">
                <a:latin typeface="Arial" panose="020B0604020202020204" pitchFamily="34" charset="0"/>
                <a:cs typeface="Arial" panose="020B0604020202020204" pitchFamily="34" charset="0"/>
              </a:rPr>
              <a:t>)</a:t>
            </a:r>
          </a:p>
          <a:p>
            <a:pPr lvl="1" algn="just"/>
            <a:r>
              <a:rPr lang="en-US" sz="1600" i="1" dirty="0" err="1">
                <a:latin typeface="Arial" panose="020B0604020202020204" pitchFamily="34" charset="0"/>
                <a:cs typeface="Arial" panose="020B0604020202020204" pitchFamily="34" charset="0"/>
              </a:rPr>
              <a:t>Etendre</a:t>
            </a:r>
            <a:r>
              <a:rPr lang="en-US" sz="1600" i="1" dirty="0">
                <a:latin typeface="Arial" panose="020B0604020202020204" pitchFamily="34" charset="0"/>
                <a:cs typeface="Arial" panose="020B0604020202020204" pitchFamily="34" charset="0"/>
              </a:rPr>
              <a:t> les </a:t>
            </a:r>
            <a:r>
              <a:rPr lang="en-US" sz="1600" i="1" dirty="0" err="1">
                <a:latin typeface="Arial" panose="020B0604020202020204" pitchFamily="34" charset="0"/>
                <a:cs typeface="Arial" panose="020B0604020202020204" pitchFamily="34" charset="0"/>
              </a:rPr>
              <a:t>heures</a:t>
            </a:r>
            <a:r>
              <a:rPr lang="en-US" sz="1600" i="1" dirty="0">
                <a:latin typeface="Arial" panose="020B0604020202020204" pitchFamily="34" charset="0"/>
                <a:cs typeface="Arial" panose="020B0604020202020204" pitchFamily="34" charset="0"/>
              </a:rPr>
              <a:t> de service pour </a:t>
            </a:r>
            <a:r>
              <a:rPr lang="en-US" sz="1600" i="1" dirty="0" err="1">
                <a:latin typeface="Arial" panose="020B0604020202020204" pitchFamily="34" charset="0"/>
                <a:cs typeface="Arial" panose="020B0604020202020204" pitchFamily="34" charset="0"/>
              </a:rPr>
              <a:t>correspondre</a:t>
            </a:r>
            <a:r>
              <a:rPr lang="en-US" sz="1600" i="1" dirty="0">
                <a:latin typeface="Arial" panose="020B0604020202020204" pitchFamily="34" charset="0"/>
                <a:cs typeface="Arial" panose="020B0604020202020204" pitchFamily="34" charset="0"/>
              </a:rPr>
              <a:t> aux </a:t>
            </a:r>
            <a:r>
              <a:rPr lang="en-US" sz="1600" i="1" dirty="0" err="1">
                <a:latin typeface="Arial" panose="020B0604020202020204" pitchFamily="34" charset="0"/>
                <a:cs typeface="Arial" panose="020B0604020202020204" pitchFamily="34" charset="0"/>
              </a:rPr>
              <a:t>horaires</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certains</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travailleurs</a:t>
            </a:r>
            <a:r>
              <a:rPr lang="en-US" sz="1600" i="1" dirty="0">
                <a:latin typeface="Arial" panose="020B0604020202020204" pitchFamily="34" charset="0"/>
                <a:cs typeface="Arial" panose="020B0604020202020204" pitchFamily="34" charset="0"/>
              </a:rPr>
              <a:t> et des </a:t>
            </a:r>
            <a:r>
              <a:rPr lang="en-US" sz="1600" i="1" dirty="0" err="1">
                <a:latin typeface="Arial" panose="020B0604020202020204" pitchFamily="34" charset="0"/>
                <a:cs typeface="Arial" panose="020B0604020202020204" pitchFamily="34" charset="0"/>
              </a:rPr>
              <a:t>activités</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en</a:t>
            </a:r>
            <a:r>
              <a:rPr lang="en-US" sz="1600" i="1" dirty="0">
                <a:latin typeface="Arial" panose="020B0604020202020204" pitchFamily="34" charset="0"/>
                <a:cs typeface="Arial" panose="020B0604020202020204" pitchFamily="34" charset="0"/>
              </a:rPr>
              <a:t> soirée</a:t>
            </a:r>
          </a:p>
          <a:p>
            <a:pPr lvl="1" algn="just"/>
            <a:r>
              <a:rPr lang="en-US" sz="1600" i="1" dirty="0" err="1">
                <a:latin typeface="Arial" panose="020B0604020202020204" pitchFamily="34" charset="0"/>
                <a:cs typeface="Arial" panose="020B0604020202020204" pitchFamily="34" charset="0"/>
              </a:rPr>
              <a:t>Sensibiliser</a:t>
            </a:r>
            <a:r>
              <a:rPr lang="en-US" sz="1600" i="1" dirty="0">
                <a:latin typeface="Arial" panose="020B0604020202020204" pitchFamily="34" charset="0"/>
                <a:cs typeface="Arial" panose="020B0604020202020204" pitchFamily="34" charset="0"/>
              </a:rPr>
              <a:t> et </a:t>
            </a:r>
            <a:r>
              <a:rPr lang="en-US" sz="1600" i="1" dirty="0" err="1">
                <a:latin typeface="Arial" panose="020B0604020202020204" pitchFamily="34" charset="0"/>
                <a:cs typeface="Arial" panose="020B0604020202020204" pitchFamily="34" charset="0"/>
              </a:rPr>
              <a:t>communiquer</a:t>
            </a:r>
            <a:endParaRPr lang="en-US" sz="1600" i="1"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sym typeface="Wingdings" panose="05000000000000000000" pitchFamily="2" charset="2"/>
              </a:rPr>
              <a:t> Concordance avec les </a:t>
            </a:r>
            <a:r>
              <a:rPr lang="en-US" sz="1800" dirty="0" err="1">
                <a:latin typeface="Arial" panose="020B0604020202020204" pitchFamily="34" charset="0"/>
                <a:cs typeface="Arial" panose="020B0604020202020204" pitchFamily="34" charset="0"/>
                <a:sym typeface="Wingdings" panose="05000000000000000000" pitchFamily="2" charset="2"/>
              </a:rPr>
              <a:t>objectifs</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fixés</a:t>
            </a:r>
            <a:r>
              <a:rPr lang="en-US" sz="1800" dirty="0">
                <a:latin typeface="Arial" panose="020B0604020202020204" pitchFamily="34" charset="0"/>
                <a:cs typeface="Arial" panose="020B0604020202020204" pitchFamily="34" charset="0"/>
                <a:sym typeface="Wingdings" panose="05000000000000000000" pitchFamily="2" charset="2"/>
              </a:rPr>
              <a:t> par les </a:t>
            </a:r>
            <a:r>
              <a:rPr lang="en-US" sz="1800" dirty="0" err="1">
                <a:latin typeface="Arial" panose="020B0604020202020204" pitchFamily="34" charset="0"/>
                <a:cs typeface="Arial" panose="020B0604020202020204" pitchFamily="34" charset="0"/>
                <a:sym typeface="Wingdings" panose="05000000000000000000" pitchFamily="2" charset="2"/>
              </a:rPr>
              <a:t>autorités</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smtClean="0">
                <a:latin typeface="Arial" panose="020B0604020202020204" pitchFamily="34" charset="0"/>
                <a:cs typeface="Arial" panose="020B0604020202020204" pitchFamily="34" charset="0"/>
                <a:sym typeface="Wingdings" panose="05000000000000000000" pitchFamily="2" charset="2"/>
              </a:rPr>
              <a:t>régionales</a:t>
            </a:r>
            <a:r>
              <a:rPr lang="en-US" sz="1800" dirty="0" smtClean="0">
                <a:latin typeface="Arial" panose="020B0604020202020204" pitchFamily="34" charset="0"/>
                <a:cs typeface="Arial" panose="020B0604020202020204" pitchFamily="34" charset="0"/>
                <a:sym typeface="Wingdings" panose="05000000000000000000" pitchFamily="2" charset="2"/>
              </a:rPr>
              <a:t> </a:t>
            </a:r>
            <a:r>
              <a:rPr lang="fr-FR" sz="1800" dirty="0">
                <a:latin typeface="Arial" panose="020B0604020202020204" pitchFamily="34" charset="0"/>
                <a:cs typeface="Arial" panose="020B0604020202020204" pitchFamily="34" charset="0"/>
              </a:rPr>
              <a:t>au travers des différents </a:t>
            </a:r>
            <a:r>
              <a:rPr lang="fr-FR" sz="1800" dirty="0" smtClean="0">
                <a:latin typeface="Arial" panose="020B0604020202020204" pitchFamily="34" charset="0"/>
                <a:cs typeface="Arial" panose="020B0604020202020204" pitchFamily="34" charset="0"/>
              </a:rPr>
              <a:t>plans </a:t>
            </a:r>
            <a:r>
              <a:rPr lang="fr-FR" sz="1800" dirty="0">
                <a:latin typeface="Arial" panose="020B0604020202020204" pitchFamily="34" charset="0"/>
                <a:cs typeface="Arial" panose="020B0604020202020204" pitchFamily="34" charset="0"/>
              </a:rPr>
              <a:t>et </a:t>
            </a:r>
            <a:r>
              <a:rPr lang="fr-FR" sz="1800" dirty="0" smtClean="0">
                <a:latin typeface="Arial" panose="020B0604020202020204" pitchFamily="34" charset="0"/>
                <a:cs typeface="Arial" panose="020B0604020202020204" pitchFamily="34" charset="0"/>
              </a:rPr>
              <a:t>schémas </a:t>
            </a:r>
            <a:r>
              <a:rPr lang="fr-FR" sz="1800" dirty="0">
                <a:latin typeface="Arial" panose="020B0604020202020204" pitchFamily="34" charset="0"/>
                <a:cs typeface="Arial" panose="020B0604020202020204" pitchFamily="34" charset="0"/>
              </a:rPr>
              <a:t>(SDT, vision FAST 2030, SRM, DPR) :</a:t>
            </a:r>
          </a:p>
          <a:p>
            <a:pPr lvl="1" algn="just"/>
            <a:r>
              <a:rPr lang="en-US" sz="1600" i="1" dirty="0" err="1" smtClean="0">
                <a:latin typeface="Arial" panose="020B0604020202020204" pitchFamily="34" charset="0"/>
                <a:cs typeface="Arial" panose="020B0604020202020204" pitchFamily="34" charset="0"/>
              </a:rPr>
              <a:t>Sensibiliser</a:t>
            </a:r>
            <a:r>
              <a:rPr lang="en-US" sz="1600" i="1" dirty="0" smtClean="0">
                <a:latin typeface="Arial" panose="020B0604020202020204" pitchFamily="34" charset="0"/>
                <a:cs typeface="Arial" panose="020B0604020202020204" pitchFamily="34" charset="0"/>
              </a:rPr>
              <a:t> et </a:t>
            </a:r>
            <a:r>
              <a:rPr lang="en-US" sz="1600" i="1" dirty="0" err="1" smtClean="0">
                <a:latin typeface="Arial" panose="020B0604020202020204" pitchFamily="34" charset="0"/>
                <a:cs typeface="Arial" panose="020B0604020202020204" pitchFamily="34" charset="0"/>
              </a:rPr>
              <a:t>communiquer</a:t>
            </a:r>
            <a:endParaRPr lang="en-US" sz="1600" i="1" dirty="0">
              <a:latin typeface="Arial" panose="020B0604020202020204" pitchFamily="34" charset="0"/>
              <a:cs typeface="Arial" panose="020B0604020202020204" pitchFamily="34" charset="0"/>
            </a:endParaRPr>
          </a:p>
          <a:p>
            <a:pPr lvl="1" algn="just"/>
            <a:r>
              <a:rPr lang="en-US" sz="1600" i="1" dirty="0" err="1" smtClean="0">
                <a:latin typeface="Arial" panose="020B0604020202020204" pitchFamily="34" charset="0"/>
                <a:cs typeface="Arial" panose="020B0604020202020204" pitchFamily="34" charset="0"/>
              </a:rPr>
              <a:t>Réduction</a:t>
            </a:r>
            <a:r>
              <a:rPr lang="en-US" sz="1600" i="1" dirty="0" smtClean="0">
                <a:latin typeface="Arial" panose="020B0604020202020204" pitchFamily="34" charset="0"/>
                <a:cs typeface="Arial" panose="020B0604020202020204" pitchFamily="34" charset="0"/>
              </a:rPr>
              <a:t> des </a:t>
            </a:r>
            <a:r>
              <a:rPr lang="en-US" sz="1600" i="1" dirty="0" err="1" smtClean="0">
                <a:latin typeface="Arial" panose="020B0604020202020204" pitchFamily="34" charset="0"/>
                <a:cs typeface="Arial" panose="020B0604020202020204" pitchFamily="34" charset="0"/>
              </a:rPr>
              <a:t>besoins</a:t>
            </a:r>
            <a:r>
              <a:rPr lang="en-US" sz="1600" i="1" dirty="0" smtClean="0">
                <a:latin typeface="Arial" panose="020B0604020202020204" pitchFamily="34" charset="0"/>
                <a:cs typeface="Arial" panose="020B0604020202020204" pitchFamily="34" charset="0"/>
              </a:rPr>
              <a:t> de </a:t>
            </a:r>
            <a:r>
              <a:rPr lang="en-US" sz="1600" i="1" dirty="0" err="1" smtClean="0">
                <a:latin typeface="Arial" panose="020B0604020202020204" pitchFamily="34" charset="0"/>
                <a:cs typeface="Arial" panose="020B0604020202020204" pitchFamily="34" charset="0"/>
              </a:rPr>
              <a:t>mobilité</a:t>
            </a:r>
            <a:r>
              <a:rPr lang="en-US" sz="1600" i="1"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routière</a:t>
            </a:r>
            <a:endParaRPr lang="en-US" sz="1600" i="1" dirty="0" smtClean="0">
              <a:latin typeface="Arial" panose="020B0604020202020204" pitchFamily="34" charset="0"/>
              <a:cs typeface="Arial" panose="020B0604020202020204" pitchFamily="34" charset="0"/>
            </a:endParaRPr>
          </a:p>
          <a:p>
            <a:pPr lvl="1" algn="just"/>
            <a:r>
              <a:rPr lang="en-US" sz="1600" i="1" dirty="0" smtClean="0">
                <a:latin typeface="Arial" panose="020B0604020202020204" pitchFamily="34" charset="0"/>
                <a:cs typeface="Arial" panose="020B0604020202020204" pitchFamily="34" charset="0"/>
              </a:rPr>
              <a:t>Adaptation et augmentation de </a:t>
            </a:r>
            <a:r>
              <a:rPr lang="en-US" sz="1600" i="1" dirty="0" err="1" smtClean="0">
                <a:latin typeface="Arial" panose="020B0604020202020204" pitchFamily="34" charset="0"/>
                <a:cs typeface="Arial" panose="020B0604020202020204" pitchFamily="34" charset="0"/>
              </a:rPr>
              <a:t>l’offre</a:t>
            </a:r>
            <a:r>
              <a:rPr lang="en-US" sz="1600" i="1"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suivant</a:t>
            </a:r>
            <a:r>
              <a:rPr lang="en-US" sz="1600" i="1" dirty="0" smtClean="0">
                <a:latin typeface="Arial" panose="020B0604020202020204" pitchFamily="34" charset="0"/>
                <a:cs typeface="Arial" panose="020B0604020202020204" pitchFamily="34" charset="0"/>
              </a:rPr>
              <a:t> les </a:t>
            </a:r>
            <a:r>
              <a:rPr lang="en-US" sz="1600" i="1" dirty="0" err="1" smtClean="0">
                <a:latin typeface="Arial" panose="020B0604020202020204" pitchFamily="34" charset="0"/>
                <a:cs typeface="Arial" panose="020B0604020202020204" pitchFamily="34" charset="0"/>
              </a:rPr>
              <a:t>spécificités</a:t>
            </a:r>
            <a:r>
              <a:rPr lang="en-US" sz="1600" i="1"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territoriales</a:t>
            </a:r>
            <a:endParaRPr lang="en-US" sz="1600" i="1" dirty="0" smtClean="0">
              <a:latin typeface="Arial" panose="020B0604020202020204" pitchFamily="34" charset="0"/>
              <a:cs typeface="Arial" panose="020B0604020202020204" pitchFamily="34" charset="0"/>
            </a:endParaRPr>
          </a:p>
          <a:p>
            <a:pPr lvl="1" algn="just"/>
            <a:r>
              <a:rPr lang="en-US" sz="1600" i="1" dirty="0" err="1" smtClean="0">
                <a:latin typeface="Arial" panose="020B0604020202020204" pitchFamily="34" charset="0"/>
                <a:cs typeface="Arial" panose="020B0604020202020204" pitchFamily="34" charset="0"/>
              </a:rPr>
              <a:t>Hiérarchisation</a:t>
            </a:r>
            <a:r>
              <a:rPr lang="en-US" sz="1600" i="1" dirty="0" smtClean="0">
                <a:latin typeface="Arial" panose="020B0604020202020204" pitchFamily="34" charset="0"/>
                <a:cs typeface="Arial" panose="020B0604020202020204" pitchFamily="34" charset="0"/>
              </a:rPr>
              <a:t> des </a:t>
            </a:r>
            <a:r>
              <a:rPr lang="en-US" sz="1600" i="1" dirty="0" err="1" smtClean="0">
                <a:latin typeface="Arial" panose="020B0604020202020204" pitchFamily="34" charset="0"/>
                <a:cs typeface="Arial" panose="020B0604020202020204" pitchFamily="34" charset="0"/>
              </a:rPr>
              <a:t>réseaux</a:t>
            </a:r>
            <a:endParaRPr lang="en-US" sz="1600" i="1" dirty="0" smtClean="0">
              <a:latin typeface="Arial" panose="020B0604020202020204" pitchFamily="34" charset="0"/>
              <a:cs typeface="Arial" panose="020B0604020202020204" pitchFamily="34" charset="0"/>
            </a:endParaRPr>
          </a:p>
          <a:p>
            <a:pPr lvl="1" algn="just"/>
            <a:r>
              <a:rPr lang="en-US" sz="1600" i="1" dirty="0" err="1" smtClean="0">
                <a:latin typeface="Arial" panose="020B0604020202020204" pitchFamily="34" charset="0"/>
                <a:cs typeface="Arial" panose="020B0604020202020204" pitchFamily="34" charset="0"/>
              </a:rPr>
              <a:t>Optimisation</a:t>
            </a:r>
            <a:r>
              <a:rPr lang="en-US" sz="1600" i="1" dirty="0" smtClean="0">
                <a:latin typeface="Arial" panose="020B0604020202020204" pitchFamily="34" charset="0"/>
                <a:cs typeface="Arial" panose="020B0604020202020204" pitchFamily="34" charset="0"/>
              </a:rPr>
              <a:t> des </a:t>
            </a:r>
            <a:r>
              <a:rPr lang="en-US" sz="1600" i="1" dirty="0" err="1" smtClean="0">
                <a:latin typeface="Arial" panose="020B0604020202020204" pitchFamily="34" charset="0"/>
                <a:cs typeface="Arial" panose="020B0604020202020204" pitchFamily="34" charset="0"/>
              </a:rPr>
              <a:t>chaînes</a:t>
            </a:r>
            <a:r>
              <a:rPr lang="en-US" sz="1600" i="1" dirty="0" smtClean="0">
                <a:latin typeface="Arial" panose="020B0604020202020204" pitchFamily="34" charset="0"/>
                <a:cs typeface="Arial" panose="020B0604020202020204" pitchFamily="34" charset="0"/>
              </a:rPr>
              <a:t> de </a:t>
            </a:r>
            <a:r>
              <a:rPr lang="en-US" sz="1600" i="1" dirty="0" err="1" smtClean="0">
                <a:latin typeface="Arial" panose="020B0604020202020204" pitchFamily="34" charset="0"/>
                <a:cs typeface="Arial" panose="020B0604020202020204" pitchFamily="34" charset="0"/>
              </a:rPr>
              <a:t>déplacement</a:t>
            </a:r>
            <a:r>
              <a:rPr lang="en-US" sz="1600" i="1" dirty="0" smtClean="0">
                <a:latin typeface="Arial" panose="020B0604020202020204" pitchFamily="34" charset="0"/>
                <a:cs typeface="Arial" panose="020B0604020202020204" pitchFamily="34" charset="0"/>
              </a:rPr>
              <a:t> via les </a:t>
            </a:r>
            <a:r>
              <a:rPr lang="en-US" sz="1600" i="1" dirty="0" err="1" smtClean="0">
                <a:latin typeface="Arial" panose="020B0604020202020204" pitchFamily="34" charset="0"/>
                <a:cs typeface="Arial" panose="020B0604020202020204" pitchFamily="34" charset="0"/>
              </a:rPr>
              <a:t>mobipôles</a:t>
            </a:r>
            <a:r>
              <a:rPr lang="en-US" sz="1600" i="1" dirty="0" smtClean="0">
                <a:latin typeface="Arial" panose="020B0604020202020204" pitchFamily="34" charset="0"/>
                <a:cs typeface="Arial" panose="020B0604020202020204" pitchFamily="34" charset="0"/>
              </a:rPr>
              <a:t>…</a:t>
            </a:r>
            <a:endParaRPr lang="fr-BE" sz="1600" dirty="0">
              <a:latin typeface="Arial" panose="020B0604020202020204" pitchFamily="34" charset="0"/>
              <a:cs typeface="Arial" panose="020B0604020202020204" pitchFamily="34" charset="0"/>
            </a:endParaRPr>
          </a:p>
          <a:p>
            <a:pPr marL="0" indent="0">
              <a:buNone/>
            </a:pPr>
            <a:endParaRPr lang="fr-BE" sz="1800" dirty="0" smtClean="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BCCC2393-19E3-4AAA-8920-08718B2CE57F}"/>
              </a:ext>
            </a:extLst>
          </p:cNvPr>
          <p:cNvPicPr>
            <a:picLocks noChangeAspect="1"/>
          </p:cNvPicPr>
          <p:nvPr/>
        </p:nvPicPr>
        <p:blipFill rotWithShape="1">
          <a:blip r:embed="rId2"/>
          <a:srcRect r="49914"/>
          <a:stretch/>
        </p:blipFill>
        <p:spPr>
          <a:xfrm>
            <a:off x="8900990" y="311285"/>
            <a:ext cx="3054304" cy="51910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0755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p:txBody>
          <a:bodyPr/>
          <a:lstStyle/>
          <a:p>
            <a:r>
              <a:rPr lang="fr-FR" dirty="0">
                <a:solidFill>
                  <a:schemeClr val="bg1"/>
                </a:solidFill>
              </a:rPr>
              <a:t>1</a:t>
            </a:r>
          </a:p>
        </p:txBody>
      </p:sp>
      <p:pic>
        <p:nvPicPr>
          <p:cNvPr id="10" name="Image 9" descr="Une image contenant lumière, trafic, extérieur, arbre&#10;&#10;Description générée automatiquement">
            <a:extLst>
              <a:ext uri="{FF2B5EF4-FFF2-40B4-BE49-F238E27FC236}">
                <a16:creationId xmlns:a16="http://schemas.microsoft.com/office/drawing/2014/main" id="{AA0D5DEC-5A21-46E8-99D4-F84BCA3FDB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712" y="769816"/>
            <a:ext cx="2942846" cy="4414267"/>
          </a:xfrm>
          <a:prstGeom prst="rect">
            <a:avLst/>
          </a:prstGeom>
          <a:effectLst>
            <a:outerShdw blurRad="50800" dist="38100" dir="2700000" algn="tl" rotWithShape="0">
              <a:prstClr val="black">
                <a:alpha val="40000"/>
              </a:prstClr>
            </a:outerShdw>
          </a:effectLst>
        </p:spPr>
      </p:pic>
      <p:sp>
        <p:nvSpPr>
          <p:cNvPr id="6" name="Espace réservé du contenu 4"/>
          <p:cNvSpPr>
            <a:spLocks noGrp="1"/>
          </p:cNvSpPr>
          <p:nvPr>
            <p:ph sz="quarter" idx="4294967295"/>
          </p:nvPr>
        </p:nvSpPr>
        <p:spPr>
          <a:xfrm>
            <a:off x="246583" y="769815"/>
            <a:ext cx="7418813" cy="4547855"/>
          </a:xfrm>
          <a:prstGeom prst="rect">
            <a:avLst/>
          </a:prstGeom>
        </p:spPr>
        <p:txBody>
          <a:bodyPr>
            <a:normAutofit/>
          </a:bodyPr>
          <a:lstStyle/>
          <a:p>
            <a:pPr algn="just"/>
            <a:r>
              <a:rPr lang="en-US" sz="1800" dirty="0" err="1" smtClean="0">
                <a:latin typeface="Arial" panose="020B0604020202020204" pitchFamily="34" charset="0"/>
                <a:cs typeface="Arial" panose="020B0604020202020204" pitchFamily="34" charset="0"/>
              </a:rPr>
              <a:t>L’usage</a:t>
            </a:r>
            <a:r>
              <a:rPr lang="en-US" sz="1800" dirty="0" smtClean="0">
                <a:latin typeface="Arial" panose="020B0604020202020204" pitchFamily="34" charset="0"/>
                <a:cs typeface="Arial" panose="020B0604020202020204" pitchFamily="34" charset="0"/>
              </a:rPr>
              <a:t> de la </a:t>
            </a:r>
            <a:r>
              <a:rPr lang="en-US" sz="1800" b="1" dirty="0" err="1" smtClean="0">
                <a:latin typeface="Arial" panose="020B0604020202020204" pitchFamily="34" charset="0"/>
                <a:cs typeface="Arial" panose="020B0604020202020204" pitchFamily="34" charset="0"/>
              </a:rPr>
              <a:t>voiture</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individuelle</a:t>
            </a:r>
            <a:r>
              <a:rPr lang="en-US" sz="1800" dirty="0" smtClean="0">
                <a:latin typeface="Arial" panose="020B0604020202020204" pitchFamily="34" charset="0"/>
                <a:cs typeface="Arial" panose="020B0604020202020204" pitchFamily="34" charset="0"/>
              </a:rPr>
              <a:t> se </a:t>
            </a:r>
            <a:r>
              <a:rPr lang="en-US" sz="1800" dirty="0" err="1" smtClean="0">
                <a:latin typeface="Arial" panose="020B0604020202020204" pitchFamily="34" charset="0"/>
                <a:cs typeface="Arial" panose="020B0604020202020204" pitchFamily="34" charset="0"/>
              </a:rPr>
              <a:t>maintiendrait</a:t>
            </a:r>
            <a:r>
              <a:rPr lang="en-US" sz="1800" dirty="0" smtClean="0">
                <a:latin typeface="Arial" panose="020B0604020202020204" pitchFamily="34" charset="0"/>
                <a:cs typeface="Arial" panose="020B0604020202020204" pitchFamily="34" charset="0"/>
              </a:rPr>
              <a:t> à plus haut </a:t>
            </a:r>
            <a:r>
              <a:rPr lang="en-US" sz="1800" dirty="0" err="1" smtClean="0">
                <a:latin typeface="Arial" panose="020B0604020202020204" pitchFamily="34" charset="0"/>
                <a:cs typeface="Arial" panose="020B0604020202020204" pitchFamily="34" charset="0"/>
              </a:rPr>
              <a:t>niveau</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qu’avant</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crise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restant</a:t>
            </a:r>
            <a:r>
              <a:rPr lang="en-US" sz="1800" dirty="0" smtClean="0">
                <a:latin typeface="Arial" panose="020B0604020202020204" pitchFamily="34" charset="0"/>
                <a:cs typeface="Arial" panose="020B0604020202020204" pitchFamily="34" charset="0"/>
              </a:rPr>
              <a:t> de loin le premier mode pour les </a:t>
            </a:r>
            <a:r>
              <a:rPr lang="en-US" sz="1800" dirty="0" err="1" smtClean="0">
                <a:latin typeface="Arial" panose="020B0604020202020204" pitchFamily="34" charset="0"/>
                <a:cs typeface="Arial" panose="020B0604020202020204" pitchFamily="34" charset="0"/>
              </a:rPr>
              <a:t>déplacements</a:t>
            </a:r>
            <a:r>
              <a:rPr lang="en-US" sz="1800" dirty="0" smtClean="0">
                <a:latin typeface="Arial" panose="020B0604020202020204" pitchFamily="34" charset="0"/>
                <a:cs typeface="Arial" panose="020B0604020202020204" pitchFamily="34" charset="0"/>
              </a:rPr>
              <a:t> domicile-travail.</a:t>
            </a:r>
          </a:p>
          <a:p>
            <a:pPr algn="just"/>
            <a:r>
              <a:rPr lang="en-US" sz="1800" dirty="0" smtClean="0">
                <a:latin typeface="Arial" panose="020B0604020202020204" pitchFamily="34" charset="0"/>
                <a:cs typeface="Arial" panose="020B0604020202020204" pitchFamily="34" charset="0"/>
              </a:rPr>
              <a:t>Les </a:t>
            </a:r>
            <a:r>
              <a:rPr lang="en-US" sz="1800" dirty="0" err="1" smtClean="0">
                <a:latin typeface="Arial" panose="020B0604020202020204" pitchFamily="34" charset="0"/>
                <a:cs typeface="Arial" panose="020B0604020202020204" pitchFamily="34" charset="0"/>
              </a:rPr>
              <a:t>différentes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stratégies</a:t>
            </a:r>
            <a:r>
              <a:rPr lang="en-US" sz="1800" dirty="0" smtClean="0">
                <a:latin typeface="Arial" panose="020B0604020202020204" pitchFamily="34" charset="0"/>
                <a:cs typeface="Arial" panose="020B0604020202020204" pitchFamily="34" charset="0"/>
              </a:rPr>
              <a:t> font </a:t>
            </a:r>
            <a:r>
              <a:rPr lang="en-US" sz="1800" dirty="0" err="1" smtClean="0">
                <a:latin typeface="Arial" panose="020B0604020202020204" pitchFamily="34" charset="0"/>
                <a:cs typeface="Arial" panose="020B0604020202020204" pitchFamily="34" charset="0"/>
              </a:rPr>
              <a:t>pourtant</a:t>
            </a:r>
            <a:r>
              <a:rPr lang="en-US" sz="1800" dirty="0" smtClean="0">
                <a:latin typeface="Arial" panose="020B0604020202020204" pitchFamily="34" charset="0"/>
                <a:cs typeface="Arial" panose="020B0604020202020204" pitchFamily="34" charset="0"/>
              </a:rPr>
              <a:t> de la diminution de la part </a:t>
            </a:r>
            <a:r>
              <a:rPr lang="en-US" sz="1800" dirty="0" err="1" smtClean="0">
                <a:latin typeface="Arial" panose="020B0604020202020204" pitchFamily="34" charset="0"/>
                <a:cs typeface="Arial" panose="020B0604020202020204" pitchFamily="34" charset="0"/>
              </a:rPr>
              <a:t>modale</a:t>
            </a:r>
            <a:r>
              <a:rPr lang="en-US" sz="1800" dirty="0" smtClean="0">
                <a:latin typeface="Arial" panose="020B0604020202020204" pitchFamily="34" charset="0"/>
                <a:cs typeface="Arial" panose="020B0604020202020204" pitchFamily="34" charset="0"/>
              </a:rPr>
              <a:t> de la </a:t>
            </a:r>
            <a:r>
              <a:rPr lang="en-US" sz="1800" dirty="0" err="1" smtClean="0">
                <a:latin typeface="Arial" panose="020B0604020202020204" pitchFamily="34" charset="0"/>
                <a:cs typeface="Arial" panose="020B0604020202020204" pitchFamily="34" charset="0"/>
              </a:rPr>
              <a:t>voiture</a:t>
            </a:r>
            <a:r>
              <a:rPr lang="en-US" sz="1800" dirty="0" smtClean="0">
                <a:latin typeface="Arial" panose="020B0604020202020204" pitchFamily="34" charset="0"/>
                <a:cs typeface="Arial" panose="020B0604020202020204" pitchFamily="34" charset="0"/>
              </a:rPr>
              <a:t> un </a:t>
            </a:r>
            <a:r>
              <a:rPr lang="en-US" sz="1800" dirty="0" err="1" smtClean="0">
                <a:latin typeface="Arial" panose="020B0604020202020204" pitchFamily="34" charset="0"/>
                <a:cs typeface="Arial" panose="020B0604020202020204" pitchFamily="34" charset="0"/>
              </a:rPr>
              <a:t>objectif</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majeur</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La </a:t>
            </a:r>
            <a:r>
              <a:rPr lang="en-US" sz="1800" dirty="0" err="1" smtClean="0">
                <a:latin typeface="Arial" panose="020B0604020202020204" pitchFamily="34" charset="0"/>
                <a:cs typeface="Arial" panose="020B0604020202020204" pitchFamily="34" charset="0"/>
              </a:rPr>
              <a:t>crise</a:t>
            </a:r>
            <a:r>
              <a:rPr lang="en-US" sz="1800" dirty="0" smtClean="0">
                <a:latin typeface="Arial" panose="020B0604020202020204" pitchFamily="34" charset="0"/>
                <a:cs typeface="Arial" panose="020B0604020202020204" pitchFamily="34" charset="0"/>
              </a:rPr>
              <a:t> sanitaire et la </a:t>
            </a:r>
            <a:r>
              <a:rPr lang="en-US" sz="1800" dirty="0" err="1" smtClean="0">
                <a:latin typeface="Arial" panose="020B0604020202020204" pitchFamily="34" charset="0"/>
                <a:cs typeface="Arial" panose="020B0604020202020204" pitchFamily="34" charset="0"/>
              </a:rPr>
              <a:t>prise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d’importance</a:t>
            </a:r>
            <a:r>
              <a:rPr lang="en-US" sz="1800" dirty="0" smtClean="0">
                <a:latin typeface="Arial" panose="020B0604020202020204" pitchFamily="34" charset="0"/>
                <a:cs typeface="Arial" panose="020B0604020202020204" pitchFamily="34" charset="0"/>
              </a:rPr>
              <a:t> du </a:t>
            </a:r>
            <a:r>
              <a:rPr lang="en-US" sz="1800" dirty="0" err="1" smtClean="0">
                <a:latin typeface="Arial" panose="020B0604020202020204" pitchFamily="34" charset="0"/>
                <a:cs typeface="Arial" panose="020B0604020202020204" pitchFamily="34" charset="0"/>
              </a:rPr>
              <a:t>télétravail</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ont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réduit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fortement</a:t>
            </a:r>
            <a:r>
              <a:rPr lang="en-US" sz="1800" dirty="0" smtClean="0">
                <a:latin typeface="Arial" panose="020B0604020202020204" pitchFamily="34" charset="0"/>
                <a:cs typeface="Arial" panose="020B0604020202020204" pitchFamily="34" charset="0"/>
              </a:rPr>
              <a:t> le </a:t>
            </a:r>
            <a:r>
              <a:rPr lang="en-US" sz="1800" b="1" dirty="0" err="1" smtClean="0">
                <a:latin typeface="Arial" panose="020B0604020202020204" pitchFamily="34" charset="0"/>
                <a:cs typeface="Arial" panose="020B0604020202020204" pitchFamily="34" charset="0"/>
              </a:rPr>
              <a:t>covoiturage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considéré</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désormais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comme</a:t>
            </a:r>
            <a:r>
              <a:rPr lang="en-US" sz="1800" dirty="0" smtClean="0">
                <a:latin typeface="Arial" panose="020B0604020202020204" pitchFamily="34" charset="0"/>
                <a:cs typeface="Arial" panose="020B0604020202020204" pitchFamily="34" charset="0"/>
              </a:rPr>
              <a:t> trop </a:t>
            </a:r>
            <a:r>
              <a:rPr lang="en-US" sz="1800" dirty="0" err="1" smtClean="0">
                <a:latin typeface="Arial" panose="020B0604020202020204" pitchFamily="34" charset="0"/>
                <a:cs typeface="Arial" panose="020B0604020202020204" pitchFamily="34" charset="0"/>
              </a:rPr>
              <a:t>rigide</a:t>
            </a:r>
            <a:r>
              <a:rPr lang="en-US" sz="1800" dirty="0" smtClean="0">
                <a:latin typeface="Arial" panose="020B0604020202020204" pitchFamily="34" charset="0"/>
                <a:cs typeface="Arial" panose="020B0604020202020204" pitchFamily="34" charset="0"/>
              </a:rPr>
              <a:t>.</a:t>
            </a:r>
          </a:p>
          <a:p>
            <a:pPr algn="just"/>
            <a:r>
              <a:rPr lang="en-US" sz="1800" dirty="0" smtClean="0">
                <a:latin typeface="Arial" panose="020B0604020202020204" pitchFamily="34" charset="0"/>
                <a:cs typeface="Arial" panose="020B0604020202020204" pitchFamily="34" charset="0"/>
              </a:rPr>
              <a:t>Le </a:t>
            </a:r>
            <a:r>
              <a:rPr lang="en-US" sz="1800" b="1" dirty="0" smtClean="0">
                <a:latin typeface="Arial" panose="020B0604020202020204" pitchFamily="34" charset="0"/>
                <a:cs typeface="Arial" panose="020B0604020202020204" pitchFamily="34" charset="0"/>
              </a:rPr>
              <a:t>car-sharing</a:t>
            </a:r>
            <a:r>
              <a:rPr lang="en-US" sz="1800" dirty="0" smtClean="0">
                <a:latin typeface="Arial" panose="020B0604020202020204" pitchFamily="34" charset="0"/>
                <a:cs typeface="Arial" panose="020B0604020202020204" pitchFamily="34" charset="0"/>
              </a:rPr>
              <a:t>, par </a:t>
            </a:r>
            <a:r>
              <a:rPr lang="en-US" sz="1800" dirty="0" err="1" smtClean="0">
                <a:latin typeface="Arial" panose="020B0604020202020204" pitchFamily="34" charset="0"/>
                <a:cs typeface="Arial" panose="020B0604020202020204" pitchFamily="34" charset="0"/>
              </a:rPr>
              <a:t>contre</a:t>
            </a:r>
            <a:r>
              <a:rPr lang="en-US" sz="1800" dirty="0" smtClean="0">
                <a:latin typeface="Arial" panose="020B0604020202020204" pitchFamily="34" charset="0"/>
                <a:cs typeface="Arial" panose="020B0604020202020204" pitchFamily="34" charset="0"/>
              </a:rPr>
              <a:t>, ne </a:t>
            </a:r>
            <a:r>
              <a:rPr lang="en-US" sz="1800" dirty="0" err="1" smtClean="0">
                <a:latin typeface="Arial" panose="020B0604020202020204" pitchFamily="34" charset="0"/>
                <a:cs typeface="Arial" panose="020B0604020202020204" pitchFamily="34" charset="0"/>
              </a:rPr>
              <a:t>semble</a:t>
            </a:r>
            <a:r>
              <a:rPr lang="en-US" sz="1800" dirty="0" smtClean="0">
                <a:latin typeface="Arial" panose="020B0604020202020204" pitchFamily="34" charset="0"/>
                <a:cs typeface="Arial" panose="020B0604020202020204" pitchFamily="34" charset="0"/>
              </a:rPr>
              <a:t> pas </a:t>
            </a:r>
            <a:r>
              <a:rPr lang="en-US" sz="1800" dirty="0" err="1" smtClean="0">
                <a:latin typeface="Arial" panose="020B0604020202020204" pitchFamily="34" charset="0"/>
                <a:cs typeface="Arial" panose="020B0604020202020204" pitchFamily="34" charset="0"/>
              </a:rPr>
              <a:t>avoir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été</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affecté</a:t>
            </a:r>
            <a:r>
              <a:rPr lang="en-US" sz="1800" dirty="0" smtClean="0">
                <a:latin typeface="Arial" panose="020B0604020202020204" pitchFamily="34" charset="0"/>
                <a:cs typeface="Arial" panose="020B0604020202020204" pitchFamily="34" charset="0"/>
              </a:rPr>
              <a:t> par la </a:t>
            </a:r>
            <a:r>
              <a:rPr lang="en-US" sz="1800" dirty="0" err="1" smtClean="0">
                <a:latin typeface="Arial" panose="020B0604020202020204" pitchFamily="34" charset="0"/>
                <a:cs typeface="Arial" panose="020B0604020202020204" pitchFamily="34" charset="0"/>
              </a:rPr>
              <a:t>crise</a:t>
            </a:r>
            <a:r>
              <a:rPr lang="en-US" sz="1800" dirty="0" smtClean="0">
                <a:latin typeface="Arial" panose="020B0604020202020204" pitchFamily="34" charset="0"/>
                <a:cs typeface="Arial" panose="020B0604020202020204" pitchFamily="34" charset="0"/>
              </a:rPr>
              <a:t>.</a:t>
            </a:r>
          </a:p>
          <a:p>
            <a:pPr algn="just"/>
            <a:r>
              <a:rPr lang="en-US" sz="1800" dirty="0" err="1" smtClean="0">
                <a:latin typeface="Arial" panose="020B0604020202020204" pitchFamily="34" charset="0"/>
                <a:cs typeface="Arial" panose="020B0604020202020204" pitchFamily="34" charset="0"/>
              </a:rPr>
              <a:t>L’usage</a:t>
            </a:r>
            <a:r>
              <a:rPr lang="en-US" sz="1800" dirty="0" smtClean="0">
                <a:latin typeface="Arial" panose="020B0604020202020204" pitchFamily="34" charset="0"/>
                <a:cs typeface="Arial" panose="020B0604020202020204" pitchFamily="34" charset="0"/>
              </a:rPr>
              <a:t> de la </a:t>
            </a:r>
            <a:r>
              <a:rPr lang="en-US" sz="1800" dirty="0" err="1" smtClean="0">
                <a:latin typeface="Arial" panose="020B0604020202020204" pitchFamily="34" charset="0"/>
                <a:cs typeface="Arial" panose="020B0604020202020204" pitchFamily="34" charset="0"/>
              </a:rPr>
              <a:t>voiture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est</a:t>
            </a:r>
            <a:r>
              <a:rPr lang="en-US" sz="1800" dirty="0" smtClean="0">
                <a:latin typeface="Arial" panose="020B0604020202020204" pitchFamily="34" charset="0"/>
                <a:cs typeface="Arial" panose="020B0604020202020204" pitchFamily="34" charset="0"/>
              </a:rPr>
              <a:t> le fait de </a:t>
            </a:r>
            <a:r>
              <a:rPr lang="en-US" sz="1800" dirty="0" err="1" smtClean="0">
                <a:latin typeface="Arial" panose="020B0604020202020204" pitchFamily="34" charset="0"/>
                <a:cs typeface="Arial" panose="020B0604020202020204" pitchFamily="34" charset="0"/>
              </a:rPr>
              <a:t>tendances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lourdes</a:t>
            </a:r>
            <a:r>
              <a:rPr lang="en-US" sz="1800" dirty="0" smtClean="0">
                <a:latin typeface="Arial" panose="020B0604020202020204" pitchFamily="34" charset="0"/>
                <a:cs typeface="Arial" panose="020B0604020202020204" pitchFamily="34" charset="0"/>
              </a:rPr>
              <a:t> qui ne </a:t>
            </a:r>
            <a:r>
              <a:rPr lang="en-US" sz="1800" dirty="0" err="1" smtClean="0">
                <a:latin typeface="Arial" panose="020B0604020202020204" pitchFamily="34" charset="0"/>
                <a:cs typeface="Arial" panose="020B0604020202020204" pitchFamily="34" charset="0"/>
              </a:rPr>
              <a:t>seront</a:t>
            </a:r>
            <a:r>
              <a:rPr lang="en-US" sz="1800" dirty="0" smtClean="0">
                <a:latin typeface="Arial" panose="020B0604020202020204" pitchFamily="34" charset="0"/>
                <a:cs typeface="Arial" panose="020B0604020202020204" pitchFamily="34" charset="0"/>
              </a:rPr>
              <a:t> pas </a:t>
            </a:r>
            <a:r>
              <a:rPr lang="en-US" sz="1800" dirty="0" err="1" smtClean="0">
                <a:latin typeface="Arial" panose="020B0604020202020204" pitchFamily="34" charset="0"/>
                <a:cs typeface="Arial" panose="020B0604020202020204" pitchFamily="34" charset="0"/>
              </a:rPr>
              <a:t>modifiées</a:t>
            </a:r>
            <a:r>
              <a:rPr lang="en-US" sz="1800" dirty="0" smtClean="0">
                <a:latin typeface="Arial" panose="020B0604020202020204" pitchFamily="34" charset="0"/>
                <a:cs typeface="Arial" panose="020B0604020202020204" pitchFamily="34" charset="0"/>
              </a:rPr>
              <a:t> sans </a:t>
            </a:r>
            <a:r>
              <a:rPr lang="en-US" sz="1800" dirty="0" err="1" smtClean="0">
                <a:latin typeface="Arial" panose="020B0604020202020204" pitchFamily="34" charset="0"/>
                <a:cs typeface="Arial" panose="020B0604020202020204" pitchFamily="34" charset="0"/>
              </a:rPr>
              <a:t>politique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volontariste</a:t>
            </a:r>
            <a:r>
              <a:rPr lang="en-US" sz="1800" dirty="0" smtClean="0">
                <a:latin typeface="Arial" panose="020B0604020202020204" pitchFamily="34" charset="0"/>
                <a:cs typeface="Arial" panose="020B0604020202020204" pitchFamily="34" charset="0"/>
              </a:rPr>
              <a:t>… </a:t>
            </a:r>
          </a:p>
          <a:p>
            <a:pPr algn="just"/>
            <a:r>
              <a:rPr lang="en-US" sz="1800" dirty="0" smtClean="0">
                <a:latin typeface="Arial" panose="020B0604020202020204" pitchFamily="34" charset="0"/>
                <a:cs typeface="Arial" panose="020B0604020202020204" pitchFamily="34" charset="0"/>
              </a:rPr>
              <a:t>…</a:t>
            </a:r>
            <a:r>
              <a:rPr lang="en-US" sz="1800" dirty="0" err="1" smtClean="0">
                <a:latin typeface="Arial" panose="020B0604020202020204" pitchFamily="34" charset="0"/>
                <a:cs typeface="Arial" panose="020B0604020202020204" pitchFamily="34" charset="0"/>
              </a:rPr>
              <a:t>mais</a:t>
            </a:r>
            <a:r>
              <a:rPr lang="en-US" sz="1800" dirty="0" smtClean="0">
                <a:latin typeface="Arial" panose="020B0604020202020204" pitchFamily="34" charset="0"/>
                <a:cs typeface="Arial" panose="020B0604020202020204" pitchFamily="34" charset="0"/>
              </a:rPr>
              <a:t> les </a:t>
            </a:r>
            <a:r>
              <a:rPr lang="en-US" sz="1800" dirty="0" err="1" smtClean="0">
                <a:latin typeface="Arial" panose="020B0604020202020204" pitchFamily="34" charset="0"/>
                <a:cs typeface="Arial" panose="020B0604020202020204" pitchFamily="34" charset="0"/>
              </a:rPr>
              <a:t>territoires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sont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inégaux</a:t>
            </a:r>
            <a:r>
              <a:rPr lang="en-US" sz="1800" dirty="0" smtClean="0">
                <a:latin typeface="Arial" panose="020B0604020202020204" pitchFamily="34" charset="0"/>
                <a:cs typeface="Arial" panose="020B0604020202020204" pitchFamily="34" charset="0"/>
              </a:rPr>
              <a:t> !</a:t>
            </a:r>
            <a:endParaRPr lang="fr-B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489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p:txBody>
          <a:bodyPr/>
          <a:lstStyle/>
          <a:p>
            <a:r>
              <a:rPr lang="fr-FR" dirty="0">
                <a:solidFill>
                  <a:schemeClr val="bg1"/>
                </a:solidFill>
              </a:rPr>
              <a:t>1</a:t>
            </a:r>
          </a:p>
        </p:txBody>
      </p:sp>
      <p:pic>
        <p:nvPicPr>
          <p:cNvPr id="5" name="Image 4" descr="Une image contenant extérieur, moto, vélo, garé&#10;&#10;Description générée automatiquement">
            <a:extLst>
              <a:ext uri="{FF2B5EF4-FFF2-40B4-BE49-F238E27FC236}">
                <a16:creationId xmlns:a16="http://schemas.microsoft.com/office/drawing/2014/main" id="{49A6AD47-851C-4A9C-A7CC-11452623B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7388" y="1465768"/>
            <a:ext cx="4287904" cy="2851903"/>
          </a:xfrm>
          <a:prstGeom prst="rect">
            <a:avLst/>
          </a:prstGeom>
          <a:ln>
            <a:noFill/>
          </a:ln>
          <a:effectLst>
            <a:outerShdw blurRad="50800" dist="38100" dir="2700000" algn="tl" rotWithShape="0">
              <a:prstClr val="black">
                <a:alpha val="40000"/>
              </a:prstClr>
            </a:outerShdw>
          </a:effectLst>
        </p:spPr>
      </p:pic>
      <p:sp>
        <p:nvSpPr>
          <p:cNvPr id="7" name="Espace réservé du contenu 4"/>
          <p:cNvSpPr>
            <a:spLocks noGrp="1"/>
          </p:cNvSpPr>
          <p:nvPr>
            <p:ph sz="quarter" idx="4294967295"/>
          </p:nvPr>
        </p:nvSpPr>
        <p:spPr>
          <a:xfrm>
            <a:off x="464129" y="450067"/>
            <a:ext cx="6958075" cy="5419614"/>
          </a:xfrm>
          <a:prstGeom prst="rect">
            <a:avLst/>
          </a:prstGeom>
        </p:spPr>
        <p:txBody>
          <a:bodyPr>
            <a:normAutofit/>
          </a:bodyPr>
          <a:lstStyle/>
          <a:p>
            <a:pPr algn="just"/>
            <a:r>
              <a:rPr lang="en-US" sz="2000" dirty="0" smtClean="0">
                <a:latin typeface="Arial" panose="020B0604020202020204" pitchFamily="34" charset="0"/>
                <a:cs typeface="Arial" panose="020B0604020202020204" pitchFamily="34" charset="0"/>
              </a:rPr>
              <a:t>A travers les </a:t>
            </a:r>
            <a:r>
              <a:rPr lang="en-US" sz="2000" b="1" dirty="0" smtClean="0">
                <a:latin typeface="Arial" panose="020B0604020202020204" pitchFamily="34" charset="0"/>
                <a:cs typeface="Arial" panose="020B0604020202020204" pitchFamily="34" charset="0"/>
              </a:rPr>
              <a:t>modes </a:t>
            </a:r>
            <a:r>
              <a:rPr lang="en-US" sz="2000" b="1" dirty="0" err="1" smtClean="0">
                <a:latin typeface="Arial" panose="020B0604020202020204" pitchFamily="34" charset="0"/>
                <a:cs typeface="Arial" panose="020B0604020202020204" pitchFamily="34" charset="0"/>
              </a:rPr>
              <a:t>actifs</a:t>
            </a:r>
            <a:r>
              <a:rPr lang="en-US" sz="2000" dirty="0" smtClean="0">
                <a:latin typeface="Arial" panose="020B0604020202020204" pitchFamily="34" charset="0"/>
                <a:cs typeface="Arial" panose="020B0604020202020204" pitchFamily="34" charset="0"/>
              </a:rPr>
              <a:t>, les </a:t>
            </a:r>
            <a:r>
              <a:rPr lang="en-US" sz="2000" dirty="0" err="1" smtClean="0">
                <a:latin typeface="Arial" panose="020B0604020202020204" pitchFamily="34" charset="0"/>
                <a:cs typeface="Arial" panose="020B0604020202020204" pitchFamily="34" charset="0"/>
              </a:rPr>
              <a:t>citoyens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ont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redécouvert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leur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territoire</a:t>
            </a:r>
            <a:r>
              <a:rPr lang="en-US" sz="2000" dirty="0" smtClean="0">
                <a:latin typeface="Arial" panose="020B0604020202020204" pitchFamily="34" charset="0"/>
                <a:cs typeface="Arial" panose="020B0604020202020204" pitchFamily="34" charset="0"/>
              </a:rPr>
              <a:t> de </a:t>
            </a:r>
            <a:r>
              <a:rPr lang="en-US" sz="2000" dirty="0" err="1" smtClean="0">
                <a:latin typeface="Arial" panose="020B0604020202020204" pitchFamily="34" charset="0"/>
                <a:cs typeface="Arial" panose="020B0604020202020204" pitchFamily="34" charset="0"/>
              </a:rPr>
              <a:t>proximité</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Les experts </a:t>
            </a:r>
            <a:r>
              <a:rPr lang="en-US" sz="2000" dirty="0" err="1" smtClean="0">
                <a:latin typeface="Arial" panose="020B0604020202020204" pitchFamily="34" charset="0"/>
                <a:cs typeface="Arial" panose="020B0604020202020204" pitchFamily="34" charset="0"/>
              </a:rPr>
              <a:t>soulignent</a:t>
            </a:r>
            <a:r>
              <a:rPr lang="en-US" sz="2000" dirty="0" smtClean="0">
                <a:latin typeface="Arial" panose="020B0604020202020204" pitchFamily="34" charset="0"/>
                <a:cs typeface="Arial" panose="020B0604020202020204" pitchFamily="34" charset="0"/>
              </a:rPr>
              <a:t> les </a:t>
            </a:r>
            <a:r>
              <a:rPr lang="en-US" sz="2000" dirty="0" err="1" smtClean="0">
                <a:latin typeface="Arial" panose="020B0604020202020204" pitchFamily="34" charset="0"/>
                <a:cs typeface="Arial" panose="020B0604020202020204" pitchFamily="34" charset="0"/>
              </a:rPr>
              <a:t>bénéfices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procurés</a:t>
            </a:r>
            <a:r>
              <a:rPr lang="en-US" sz="2000" dirty="0" smtClean="0">
                <a:latin typeface="Arial" panose="020B0604020202020204" pitchFamily="34" charset="0"/>
                <a:cs typeface="Arial" panose="020B0604020202020204" pitchFamily="34" charset="0"/>
              </a:rPr>
              <a:t> :</a:t>
            </a:r>
          </a:p>
          <a:p>
            <a:pPr lvl="1" algn="just"/>
            <a:r>
              <a:rPr lang="en-US" sz="1800" i="1" dirty="0" smtClean="0">
                <a:latin typeface="Arial" panose="020B0604020202020204" pitchFamily="34" charset="0"/>
                <a:cs typeface="Arial" panose="020B0604020202020204" pitchFamily="34" charset="0"/>
              </a:rPr>
              <a:t>Santé des </a:t>
            </a:r>
            <a:r>
              <a:rPr lang="en-US" sz="1800" i="1" dirty="0" err="1" smtClean="0">
                <a:latin typeface="Arial" panose="020B0604020202020204" pitchFamily="34" charset="0"/>
                <a:cs typeface="Arial" panose="020B0604020202020204" pitchFamily="34" charset="0"/>
              </a:rPr>
              <a:t>personnes</a:t>
            </a:r>
            <a:endParaRPr lang="en-US" sz="1800" i="1" dirty="0" smtClean="0">
              <a:latin typeface="Arial" panose="020B0604020202020204" pitchFamily="34" charset="0"/>
              <a:cs typeface="Arial" panose="020B0604020202020204" pitchFamily="34" charset="0"/>
            </a:endParaRPr>
          </a:p>
          <a:p>
            <a:pPr lvl="1" algn="just"/>
            <a:r>
              <a:rPr lang="en-US" sz="1800" i="1" dirty="0" err="1" smtClean="0">
                <a:latin typeface="Arial" panose="020B0604020202020204" pitchFamily="34" charset="0"/>
                <a:cs typeface="Arial" panose="020B0604020202020204" pitchFamily="34" charset="0"/>
              </a:rPr>
              <a:t>Faibles</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coûts</a:t>
            </a:r>
            <a:r>
              <a:rPr lang="en-US" sz="1800" i="1" dirty="0" smtClean="0">
                <a:latin typeface="Arial" panose="020B0604020202020204" pitchFamily="34" charset="0"/>
                <a:cs typeface="Arial" panose="020B0604020202020204" pitchFamily="34" charset="0"/>
              </a:rPr>
              <a:t> des infrastructures</a:t>
            </a:r>
          </a:p>
          <a:p>
            <a:pPr lvl="1" algn="just"/>
            <a:r>
              <a:rPr lang="en-US" sz="1800" i="1" dirty="0" smtClean="0">
                <a:latin typeface="Arial" panose="020B0604020202020204" pitchFamily="34" charset="0"/>
                <a:cs typeface="Arial" panose="020B0604020202020204" pitchFamily="34" charset="0"/>
              </a:rPr>
              <a:t>Diminution de la saturation des bus </a:t>
            </a:r>
            <a:r>
              <a:rPr lang="en-US" sz="1800" i="1" dirty="0" err="1" smtClean="0">
                <a:latin typeface="Arial" panose="020B0604020202020204" pitchFamily="34" charset="0"/>
                <a:cs typeface="Arial" panose="020B0604020202020204" pitchFamily="34" charset="0"/>
              </a:rPr>
              <a:t>en</a:t>
            </a:r>
            <a:r>
              <a:rPr lang="en-US" sz="1800" i="1" dirty="0" smtClean="0">
                <a:latin typeface="Arial" panose="020B0604020202020204" pitchFamily="34" charset="0"/>
                <a:cs typeface="Arial" panose="020B0604020202020204" pitchFamily="34" charset="0"/>
              </a:rPr>
              <a:t> zone </a:t>
            </a:r>
            <a:r>
              <a:rPr lang="en-US" sz="1800" i="1" dirty="0" err="1" smtClean="0">
                <a:latin typeface="Arial" panose="020B0604020202020204" pitchFamily="34" charset="0"/>
                <a:cs typeface="Arial" panose="020B0604020202020204" pitchFamily="34" charset="0"/>
              </a:rPr>
              <a:t>urbaine</a:t>
            </a:r>
            <a:endParaRPr lang="en-US" sz="1800" i="1" dirty="0" smtClean="0">
              <a:latin typeface="Arial" panose="020B0604020202020204" pitchFamily="34" charset="0"/>
              <a:cs typeface="Arial" panose="020B0604020202020204" pitchFamily="34" charset="0"/>
            </a:endParaRPr>
          </a:p>
          <a:p>
            <a:pPr lvl="1" algn="just"/>
            <a:r>
              <a:rPr lang="en-US" sz="1800" i="1" dirty="0" err="1" smtClean="0">
                <a:latin typeface="Arial" panose="020B0604020202020204" pitchFamily="34" charset="0"/>
                <a:cs typeface="Arial" panose="020B0604020202020204" pitchFamily="34" charset="0"/>
              </a:rPr>
              <a:t>Réduction</a:t>
            </a:r>
            <a:r>
              <a:rPr lang="en-US" sz="1800" i="1" dirty="0" smtClean="0">
                <a:latin typeface="Arial" panose="020B0604020202020204" pitchFamily="34" charset="0"/>
                <a:cs typeface="Arial" panose="020B0604020202020204" pitchFamily="34" charset="0"/>
              </a:rPr>
              <a:t> de </a:t>
            </a:r>
            <a:r>
              <a:rPr lang="en-US" sz="1800" i="1" dirty="0" err="1" smtClean="0">
                <a:latin typeface="Arial" panose="020B0604020202020204" pitchFamily="34" charset="0"/>
                <a:cs typeface="Arial" panose="020B0604020202020204" pitchFamily="34" charset="0"/>
              </a:rPr>
              <a:t>l’usage</a:t>
            </a:r>
            <a:r>
              <a:rPr lang="en-US" sz="1800" i="1" dirty="0" smtClean="0">
                <a:latin typeface="Arial" panose="020B0604020202020204" pitchFamily="34" charset="0"/>
                <a:cs typeface="Arial" panose="020B0604020202020204" pitchFamily="34" charset="0"/>
              </a:rPr>
              <a:t> de la </a:t>
            </a:r>
            <a:r>
              <a:rPr lang="en-US" sz="1800" i="1" dirty="0" err="1" smtClean="0">
                <a:latin typeface="Arial" panose="020B0604020202020204" pitchFamily="34" charset="0"/>
                <a:cs typeface="Arial" panose="020B0604020202020204" pitchFamily="34" charset="0"/>
              </a:rPr>
              <a:t>voiture</a:t>
            </a:r>
            <a:r>
              <a:rPr lang="en-US" sz="1800" i="1" dirty="0" smtClean="0">
                <a:latin typeface="Arial" panose="020B0604020202020204" pitchFamily="34" charset="0"/>
                <a:cs typeface="Arial" panose="020B0604020202020204" pitchFamily="34" charset="0"/>
              </a:rPr>
              <a:t> pour des </a:t>
            </a:r>
            <a:r>
              <a:rPr lang="en-US" sz="1800" i="1" dirty="0" err="1" smtClean="0">
                <a:latin typeface="Arial" panose="020B0604020202020204" pitchFamily="34" charset="0"/>
                <a:cs typeface="Arial" panose="020B0604020202020204" pitchFamily="34" charset="0"/>
              </a:rPr>
              <a:t>petits</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trajets</a:t>
            </a:r>
            <a:endParaRPr lang="en-US" sz="1800" i="1" dirty="0" smtClean="0">
              <a:latin typeface="Arial" panose="020B0604020202020204" pitchFamily="34" charset="0"/>
              <a:cs typeface="Arial" panose="020B0604020202020204" pitchFamily="34" charset="0"/>
            </a:endParaRPr>
          </a:p>
          <a:p>
            <a:pPr marL="9525" indent="0" algn="just">
              <a:buNone/>
            </a:pPr>
            <a:endParaRPr lang="en-US" sz="1100" dirty="0" smtClean="0">
              <a:latin typeface="Arial" panose="020B0604020202020204" pitchFamily="34" charset="0"/>
              <a:cs typeface="Arial" panose="020B0604020202020204" pitchFamily="34" charset="0"/>
            </a:endParaRPr>
          </a:p>
          <a:p>
            <a:pPr marL="295275" indent="-285750" algn="just"/>
            <a:r>
              <a:rPr lang="en-US" sz="2000" dirty="0" err="1" smtClean="0">
                <a:latin typeface="Arial" panose="020B0604020202020204" pitchFamily="34" charset="0"/>
                <a:cs typeface="Arial" panose="020B0604020202020204" pitchFamily="34" charset="0"/>
              </a:rPr>
              <a:t>Recommandations</a:t>
            </a:r>
            <a:r>
              <a:rPr lang="en-US" sz="2000" dirty="0" smtClean="0">
                <a:latin typeface="Arial" panose="020B0604020202020204" pitchFamily="34" charset="0"/>
                <a:cs typeface="Arial" panose="020B0604020202020204" pitchFamily="34" charset="0"/>
              </a:rPr>
              <a:t> :</a:t>
            </a:r>
          </a:p>
          <a:p>
            <a:pPr marL="742950" lvl="1" indent="-285750" algn="just"/>
            <a:r>
              <a:rPr lang="en-US" sz="1800" i="1" dirty="0" err="1" smtClean="0">
                <a:latin typeface="Arial" panose="020B0604020202020204" pitchFamily="34" charset="0"/>
                <a:cs typeface="Arial" panose="020B0604020202020204" pitchFamily="34" charset="0"/>
              </a:rPr>
              <a:t>Appliquer</a:t>
            </a:r>
            <a:r>
              <a:rPr lang="en-US" sz="1800" i="1" dirty="0" smtClean="0">
                <a:latin typeface="Arial" panose="020B0604020202020204" pitchFamily="34" charset="0"/>
                <a:cs typeface="Arial" panose="020B0604020202020204" pitchFamily="34" charset="0"/>
              </a:rPr>
              <a:t> le </a:t>
            </a:r>
            <a:r>
              <a:rPr lang="en-US" sz="1800" i="1" dirty="0" err="1" smtClean="0">
                <a:latin typeface="Arial" panose="020B0604020202020204" pitchFamily="34" charset="0"/>
                <a:cs typeface="Arial" panose="020B0604020202020204" pitchFamily="34" charset="0"/>
              </a:rPr>
              <a:t>principe</a:t>
            </a:r>
            <a:r>
              <a:rPr lang="en-US" sz="1800" i="1" dirty="0" smtClean="0">
                <a:latin typeface="Arial" panose="020B0604020202020204" pitchFamily="34" charset="0"/>
                <a:cs typeface="Arial" panose="020B0604020202020204" pitchFamily="34" charset="0"/>
              </a:rPr>
              <a:t> “STOP” (</a:t>
            </a:r>
            <a:r>
              <a:rPr lang="en-US" sz="1800" i="1" dirty="0" err="1" smtClean="0">
                <a:latin typeface="Arial" panose="020B0604020202020204" pitchFamily="34" charset="0"/>
                <a:cs typeface="Arial" panose="020B0604020202020204" pitchFamily="34" charset="0"/>
              </a:rPr>
              <a:t>donnant</a:t>
            </a:r>
            <a:r>
              <a:rPr lang="en-US" sz="1800" i="1" dirty="0" smtClean="0">
                <a:latin typeface="Arial" panose="020B0604020202020204" pitchFamily="34" charset="0"/>
                <a:cs typeface="Arial" panose="020B0604020202020204" pitchFamily="34" charset="0"/>
              </a:rPr>
              <a:t> la </a:t>
            </a:r>
            <a:r>
              <a:rPr lang="en-US" sz="1800" i="1" dirty="0" err="1" smtClean="0">
                <a:latin typeface="Arial" panose="020B0604020202020204" pitchFamily="34" charset="0"/>
                <a:cs typeface="Arial" panose="020B0604020202020204" pitchFamily="34" charset="0"/>
              </a:rPr>
              <a:t>priorité</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d’abord</a:t>
            </a:r>
            <a:r>
              <a:rPr lang="en-US" sz="1800" i="1" dirty="0" smtClean="0">
                <a:latin typeface="Arial" panose="020B0604020202020204" pitchFamily="34" charset="0"/>
                <a:cs typeface="Arial" panose="020B0604020202020204" pitchFamily="34" charset="0"/>
              </a:rPr>
              <a:t> aux </a:t>
            </a:r>
            <a:r>
              <a:rPr lang="en-US" sz="1800" i="1" dirty="0" err="1" smtClean="0">
                <a:latin typeface="Arial" panose="020B0604020202020204" pitchFamily="34" charset="0"/>
                <a:cs typeface="Arial" panose="020B0604020202020204" pitchFamily="34" charset="0"/>
              </a:rPr>
              <a:t>piétons</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ensuite</a:t>
            </a:r>
            <a:r>
              <a:rPr lang="en-US" sz="1800" i="1" dirty="0" smtClean="0">
                <a:latin typeface="Arial" panose="020B0604020202020204" pitchFamily="34" charset="0"/>
                <a:cs typeface="Arial" panose="020B0604020202020204" pitchFamily="34" charset="0"/>
              </a:rPr>
              <a:t> aux cyclists, aux transports </a:t>
            </a:r>
            <a:r>
              <a:rPr lang="en-US" sz="1800" i="1" dirty="0" err="1" smtClean="0">
                <a:latin typeface="Arial" panose="020B0604020202020204" pitchFamily="34" charset="0"/>
                <a:cs typeface="Arial" panose="020B0604020202020204" pitchFamily="34" charset="0"/>
              </a:rPr>
              <a:t>en</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commun</a:t>
            </a:r>
            <a:r>
              <a:rPr lang="en-US" sz="1800" i="1" dirty="0" smtClean="0">
                <a:latin typeface="Arial" panose="020B0604020202020204" pitchFamily="34" charset="0"/>
                <a:cs typeface="Arial" panose="020B0604020202020204" pitchFamily="34" charset="0"/>
              </a:rPr>
              <a:t> et </a:t>
            </a:r>
            <a:r>
              <a:rPr lang="en-US" sz="1800" i="1" dirty="0" err="1" smtClean="0">
                <a:latin typeface="Arial" panose="020B0604020202020204" pitchFamily="34" charset="0"/>
                <a:cs typeface="Arial" panose="020B0604020202020204" pitchFamily="34" charset="0"/>
              </a:rPr>
              <a:t>en</a:t>
            </a:r>
            <a:r>
              <a:rPr lang="en-US" sz="1800" i="1" dirty="0" smtClean="0">
                <a:latin typeface="Arial" panose="020B0604020202020204" pitchFamily="34" charset="0"/>
                <a:cs typeface="Arial" panose="020B0604020202020204" pitchFamily="34" charset="0"/>
              </a:rPr>
              <a:t> dernier lieu aux </a:t>
            </a:r>
            <a:r>
              <a:rPr lang="en-US" sz="1800" i="1" dirty="0" err="1" smtClean="0">
                <a:latin typeface="Arial" panose="020B0604020202020204" pitchFamily="34" charset="0"/>
                <a:cs typeface="Arial" panose="020B0604020202020204" pitchFamily="34" charset="0"/>
              </a:rPr>
              <a:t>voitures</a:t>
            </a:r>
            <a:endParaRPr lang="en-US" sz="1800" i="1" dirty="0" smtClean="0">
              <a:latin typeface="Arial" panose="020B0604020202020204" pitchFamily="34" charset="0"/>
              <a:cs typeface="Arial" panose="020B0604020202020204" pitchFamily="34" charset="0"/>
            </a:endParaRPr>
          </a:p>
          <a:p>
            <a:pPr marL="742950" lvl="1" indent="-285750" algn="just"/>
            <a:r>
              <a:rPr lang="en-US" sz="1800" i="1" dirty="0" err="1" smtClean="0">
                <a:latin typeface="Arial" panose="020B0604020202020204" pitchFamily="34" charset="0"/>
                <a:cs typeface="Arial" panose="020B0604020202020204" pitchFamily="34" charset="0"/>
              </a:rPr>
              <a:t>Développer</a:t>
            </a:r>
            <a:r>
              <a:rPr lang="en-US" sz="1800" i="1" dirty="0" smtClean="0">
                <a:latin typeface="Arial" panose="020B0604020202020204" pitchFamily="34" charset="0"/>
                <a:cs typeface="Arial" panose="020B0604020202020204" pitchFamily="34" charset="0"/>
              </a:rPr>
              <a:t> les infrastructures et la </a:t>
            </a:r>
            <a:r>
              <a:rPr lang="en-US" sz="1800" i="1" dirty="0" err="1" smtClean="0">
                <a:latin typeface="Arial" panose="020B0604020202020204" pitchFamily="34" charset="0"/>
                <a:cs typeface="Arial" panose="020B0604020202020204" pitchFamily="34" charset="0"/>
              </a:rPr>
              <a:t>sécurité</a:t>
            </a:r>
            <a:endParaRPr lang="en-US" sz="1800" i="1" dirty="0" smtClean="0">
              <a:latin typeface="Arial" panose="020B0604020202020204" pitchFamily="34" charset="0"/>
              <a:cs typeface="Arial" panose="020B0604020202020204" pitchFamily="34" charset="0"/>
            </a:endParaRPr>
          </a:p>
          <a:p>
            <a:pPr marL="742950" lvl="1" indent="-285750" algn="just"/>
            <a:r>
              <a:rPr lang="en-US" sz="1800" i="1" dirty="0" err="1" smtClean="0">
                <a:latin typeface="Arial" panose="020B0604020202020204" pitchFamily="34" charset="0"/>
                <a:cs typeface="Arial" panose="020B0604020202020204" pitchFamily="34" charset="0"/>
              </a:rPr>
              <a:t>Mettre</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en</a:t>
            </a:r>
            <a:r>
              <a:rPr lang="en-US" sz="1800" i="1" dirty="0" smtClean="0">
                <a:latin typeface="Arial" panose="020B0604020202020204" pitchFamily="34" charset="0"/>
                <a:cs typeface="Arial" panose="020B0604020202020204" pitchFamily="34" charset="0"/>
              </a:rPr>
              <a:t> place un </a:t>
            </a:r>
            <a:r>
              <a:rPr lang="en-US" sz="1800" i="1" dirty="0" err="1" smtClean="0">
                <a:latin typeface="Arial" panose="020B0604020202020204" pitchFamily="34" charset="0"/>
                <a:cs typeface="Arial" panose="020B0604020202020204" pitchFamily="34" charset="0"/>
              </a:rPr>
              <a:t>observatoire</a:t>
            </a:r>
            <a:r>
              <a:rPr lang="en-US" sz="1800" i="1" dirty="0" smtClean="0">
                <a:latin typeface="Arial" panose="020B0604020202020204" pitchFamily="34" charset="0"/>
                <a:cs typeface="Arial" panose="020B0604020202020204" pitchFamily="34" charset="0"/>
              </a:rPr>
              <a:t> des </a:t>
            </a:r>
            <a:r>
              <a:rPr lang="en-US" sz="1800" i="1" dirty="0" err="1" smtClean="0">
                <a:latin typeface="Arial" panose="020B0604020202020204" pitchFamily="34" charset="0"/>
                <a:cs typeface="Arial" panose="020B0604020202020204" pitchFamily="34" charset="0"/>
              </a:rPr>
              <a:t>tendances</a:t>
            </a:r>
            <a:endParaRPr lang="en-US" sz="1800" i="1" dirty="0" smtClean="0">
              <a:latin typeface="Arial" panose="020B0604020202020204" pitchFamily="34" charset="0"/>
              <a:cs typeface="Arial" panose="020B0604020202020204" pitchFamily="34" charset="0"/>
            </a:endParaRPr>
          </a:p>
        </p:txBody>
      </p:sp>
      <p:sp>
        <p:nvSpPr>
          <p:cNvPr id="2" name="Rectangle 1"/>
          <p:cNvSpPr/>
          <p:nvPr/>
        </p:nvSpPr>
        <p:spPr>
          <a:xfrm>
            <a:off x="464129" y="4971232"/>
            <a:ext cx="11491163"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sym typeface="Wingdings" panose="05000000000000000000" pitchFamily="2" charset="2"/>
              </a:rPr>
              <a:t> Concordance avec les </a:t>
            </a:r>
            <a:r>
              <a:rPr lang="en-US" dirty="0" err="1">
                <a:latin typeface="Arial" panose="020B0604020202020204" pitchFamily="34" charset="0"/>
                <a:cs typeface="Arial" panose="020B0604020202020204" pitchFamily="34" charset="0"/>
                <a:sym typeface="Wingdings" panose="05000000000000000000" pitchFamily="2" charset="2"/>
              </a:rPr>
              <a:t>objectifs</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fixés</a:t>
            </a:r>
            <a:r>
              <a:rPr lang="en-US" dirty="0">
                <a:latin typeface="Arial" panose="020B0604020202020204" pitchFamily="34" charset="0"/>
                <a:cs typeface="Arial" panose="020B0604020202020204" pitchFamily="34" charset="0"/>
                <a:sym typeface="Wingdings" panose="05000000000000000000" pitchFamily="2" charset="2"/>
              </a:rPr>
              <a:t> par les </a:t>
            </a:r>
            <a:r>
              <a:rPr lang="en-US" dirty="0" err="1">
                <a:latin typeface="Arial" panose="020B0604020202020204" pitchFamily="34" charset="0"/>
                <a:cs typeface="Arial" panose="020B0604020202020204" pitchFamily="34" charset="0"/>
                <a:sym typeface="Wingdings" panose="05000000000000000000" pitchFamily="2" charset="2"/>
              </a:rPr>
              <a:t>autorités</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smtClean="0">
                <a:latin typeface="Arial" panose="020B0604020202020204" pitchFamily="34" charset="0"/>
                <a:cs typeface="Arial" panose="020B0604020202020204" pitchFamily="34" charset="0"/>
                <a:sym typeface="Wingdings" panose="05000000000000000000" pitchFamily="2" charset="2"/>
              </a:rPr>
              <a:t>régionales</a:t>
            </a:r>
            <a:r>
              <a:rPr lang="en-US" dirty="0" smtClean="0">
                <a:latin typeface="Arial" panose="020B0604020202020204" pitchFamily="34" charset="0"/>
                <a:cs typeface="Arial" panose="020B0604020202020204" pitchFamily="34" charset="0"/>
                <a:sym typeface="Wingdings" panose="05000000000000000000" pitchFamily="2" charset="2"/>
              </a:rPr>
              <a:t> </a:t>
            </a:r>
            <a:r>
              <a:rPr lang="fr-FR" dirty="0">
                <a:latin typeface="Arial" panose="020B0604020202020204" pitchFamily="34" charset="0"/>
                <a:cs typeface="Arial" panose="020B0604020202020204" pitchFamily="34" charset="0"/>
              </a:rPr>
              <a:t>au travers des différents plan et schéma (SDT, vision FAST 2030, SRM, DPR) </a:t>
            </a:r>
            <a:endParaRPr lang="fr-BE" dirty="0"/>
          </a:p>
        </p:txBody>
      </p:sp>
    </p:spTree>
    <p:extLst>
      <p:ext uri="{BB962C8B-B14F-4D97-AF65-F5344CB8AC3E}">
        <p14:creationId xmlns:p14="http://schemas.microsoft.com/office/powerpoint/2010/main" val="377212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p:txBody>
          <a:bodyPr/>
          <a:lstStyle/>
          <a:p>
            <a:r>
              <a:rPr lang="fr-FR" dirty="0">
                <a:solidFill>
                  <a:schemeClr val="bg1"/>
                </a:solidFill>
              </a:rPr>
              <a:t>1</a:t>
            </a:r>
          </a:p>
        </p:txBody>
      </p:sp>
      <p:pic>
        <p:nvPicPr>
          <p:cNvPr id="6" name="Picture 2">
            <a:extLst>
              <a:ext uri="{FF2B5EF4-FFF2-40B4-BE49-F238E27FC236}">
                <a16:creationId xmlns:a16="http://schemas.microsoft.com/office/drawing/2014/main" id="{CC398750-E21E-4CE6-B414-2EE3E8839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371" y="554476"/>
            <a:ext cx="3393677" cy="48033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Espace réservé du contenu 4"/>
          <p:cNvSpPr txBox="1">
            <a:spLocks/>
          </p:cNvSpPr>
          <p:nvPr/>
        </p:nvSpPr>
        <p:spPr>
          <a:xfrm>
            <a:off x="628650" y="554477"/>
            <a:ext cx="7659316" cy="5558150"/>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719138" indent="-26193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68400" indent="-2540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17663" indent="-246063"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65338" indent="-23653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indent="-285750" algn="just"/>
            <a:r>
              <a:rPr lang="en-US" sz="1800" dirty="0" err="1" smtClean="0">
                <a:solidFill>
                  <a:schemeClr val="tx1"/>
                </a:solidFill>
                <a:latin typeface="Arial" panose="020B0604020202020204" pitchFamily="34" charset="0"/>
                <a:cs typeface="Arial" panose="020B0604020202020204" pitchFamily="34" charset="0"/>
              </a:rPr>
              <a:t>Une</a:t>
            </a:r>
            <a:r>
              <a:rPr lang="en-US" sz="1800"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offre</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orientée</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utilisateurs</a:t>
            </a:r>
            <a:r>
              <a:rPr lang="en-US" sz="1800" b="1"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adresse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une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série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d’enjeux</a:t>
            </a:r>
            <a:endParaRPr lang="en-US" sz="1800" dirty="0" smtClean="0">
              <a:solidFill>
                <a:schemeClr val="tx1"/>
              </a:solidFill>
              <a:latin typeface="Arial" panose="020B0604020202020204" pitchFamily="34" charset="0"/>
              <a:cs typeface="Arial" panose="020B0604020202020204" pitchFamily="34" charset="0"/>
            </a:endParaRPr>
          </a:p>
          <a:p>
            <a:pPr marL="295275" indent="-285750" algn="just"/>
            <a:r>
              <a:rPr lang="en-US" sz="1800" dirty="0" smtClean="0">
                <a:solidFill>
                  <a:schemeClr val="tx1"/>
                </a:solidFill>
                <a:latin typeface="Arial" panose="020B0604020202020204" pitchFamily="34" charset="0"/>
                <a:cs typeface="Arial" panose="020B0604020202020204" pitchFamily="34" charset="0"/>
              </a:rPr>
              <a:t>La </a:t>
            </a:r>
            <a:r>
              <a:rPr lang="en-US" sz="1800" dirty="0" err="1" smtClean="0">
                <a:solidFill>
                  <a:schemeClr val="tx1"/>
                </a:solidFill>
                <a:latin typeface="Arial" panose="020B0604020202020204" pitchFamily="34" charset="0"/>
                <a:cs typeface="Arial" panose="020B0604020202020204" pitchFamily="34" charset="0"/>
              </a:rPr>
              <a:t>mobilité</a:t>
            </a:r>
            <a:r>
              <a:rPr lang="en-US" sz="1800" dirty="0" smtClean="0">
                <a:solidFill>
                  <a:schemeClr val="tx1"/>
                </a:solidFill>
                <a:latin typeface="Arial" panose="020B0604020202020204" pitchFamily="34" charset="0"/>
                <a:cs typeface="Arial" panose="020B0604020202020204" pitchFamily="34" charset="0"/>
              </a:rPr>
              <a:t> du future </a:t>
            </a:r>
            <a:r>
              <a:rPr lang="en-US" sz="1800" dirty="0" err="1" smtClean="0">
                <a:solidFill>
                  <a:schemeClr val="tx1"/>
                </a:solidFill>
                <a:latin typeface="Arial" panose="020B0604020202020204" pitchFamily="34" charset="0"/>
                <a:cs typeface="Arial" panose="020B0604020202020204" pitchFamily="34" charset="0"/>
              </a:rPr>
              <a:t>devra</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être</a:t>
            </a:r>
            <a:r>
              <a:rPr lang="en-US" sz="1800" dirty="0" smtClean="0">
                <a:solidFill>
                  <a:schemeClr val="tx1"/>
                </a:solidFill>
                <a:latin typeface="Arial" panose="020B0604020202020204" pitchFamily="34" charset="0"/>
                <a:cs typeface="Arial" panose="020B0604020202020204" pitchFamily="34" charset="0"/>
              </a:rPr>
              <a:t> flexible, à la </a:t>
            </a:r>
            <a:r>
              <a:rPr lang="en-US" sz="1800" dirty="0" err="1" smtClean="0">
                <a:solidFill>
                  <a:schemeClr val="tx1"/>
                </a:solidFill>
                <a:latin typeface="Arial" panose="020B0604020202020204" pitchFamily="34" charset="0"/>
                <a:cs typeface="Arial" panose="020B0604020202020204" pitchFamily="34" charset="0"/>
              </a:rPr>
              <a:t>demande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partagée</a:t>
            </a:r>
            <a:r>
              <a:rPr lang="en-US" sz="1800" dirty="0" smtClean="0">
                <a:solidFill>
                  <a:schemeClr val="tx1"/>
                </a:solidFill>
                <a:latin typeface="Arial" panose="020B0604020202020204" pitchFamily="34" charset="0"/>
                <a:cs typeface="Arial" panose="020B0604020202020204" pitchFamily="34" charset="0"/>
              </a:rPr>
              <a:t> et </a:t>
            </a:r>
            <a:r>
              <a:rPr lang="en-US" sz="1800" dirty="0" err="1" smtClean="0">
                <a:solidFill>
                  <a:schemeClr val="tx1"/>
                </a:solidFill>
                <a:latin typeface="Arial" panose="020B0604020202020204" pitchFamily="34" charset="0"/>
                <a:cs typeface="Arial" panose="020B0604020202020204" pitchFamily="34" charset="0"/>
              </a:rPr>
              <a:t>multimodale</a:t>
            </a:r>
            <a:endParaRPr lang="en-US" sz="1800" dirty="0" smtClean="0">
              <a:solidFill>
                <a:schemeClr val="tx1"/>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US" sz="1600" i="1" dirty="0" err="1" smtClean="0">
                <a:solidFill>
                  <a:schemeClr val="tx1"/>
                </a:solidFill>
                <a:latin typeface="Arial" panose="020B0604020202020204" pitchFamily="34" charset="0"/>
                <a:cs typeface="Arial" panose="020B0604020202020204" pitchFamily="34" charset="0"/>
              </a:rPr>
              <a:t>S’adapter</a:t>
            </a:r>
            <a:r>
              <a:rPr lang="en-US" sz="1600" i="1" dirty="0" smtClean="0">
                <a:solidFill>
                  <a:schemeClr val="tx1"/>
                </a:solidFill>
                <a:latin typeface="Arial" panose="020B0604020202020204" pitchFamily="34" charset="0"/>
                <a:cs typeface="Arial" panose="020B0604020202020204" pitchFamily="34" charset="0"/>
              </a:rPr>
              <a:t> à la complexification des </a:t>
            </a:r>
            <a:r>
              <a:rPr lang="en-US" sz="1600" i="1" dirty="0" err="1" smtClean="0">
                <a:solidFill>
                  <a:schemeClr val="tx1"/>
                </a:solidFill>
                <a:latin typeface="Arial" panose="020B0604020202020204" pitchFamily="34" charset="0"/>
                <a:cs typeface="Arial" panose="020B0604020202020204" pitchFamily="34" charset="0"/>
              </a:rPr>
              <a:t>chaînes</a:t>
            </a:r>
            <a:r>
              <a:rPr lang="en-US" sz="1600" i="1" dirty="0" smtClean="0">
                <a:solidFill>
                  <a:schemeClr val="tx1"/>
                </a:solidFill>
                <a:latin typeface="Arial" panose="020B0604020202020204" pitchFamily="34" charset="0"/>
                <a:cs typeface="Arial" panose="020B0604020202020204" pitchFamily="34" charset="0"/>
              </a:rPr>
              <a:t> de </a:t>
            </a:r>
            <a:r>
              <a:rPr lang="en-US" sz="1600" i="1" dirty="0" err="1" smtClean="0">
                <a:solidFill>
                  <a:schemeClr val="tx1"/>
                </a:solidFill>
                <a:latin typeface="Arial" panose="020B0604020202020204" pitchFamily="34" charset="0"/>
                <a:cs typeface="Arial" panose="020B0604020202020204" pitchFamily="34" charset="0"/>
              </a:rPr>
              <a:t>déplacement</a:t>
            </a:r>
            <a:endParaRPr lang="en-US" sz="1600" i="1" dirty="0" smtClean="0">
              <a:solidFill>
                <a:schemeClr val="tx1"/>
              </a:solidFill>
              <a:latin typeface="Arial" panose="020B0604020202020204" pitchFamily="34" charset="0"/>
              <a:cs typeface="Arial" panose="020B0604020202020204" pitchFamily="34" charset="0"/>
            </a:endParaRPr>
          </a:p>
          <a:p>
            <a:pPr marL="295275" indent="-285750" algn="just"/>
            <a:r>
              <a:rPr lang="en-US" sz="1800" dirty="0" smtClean="0">
                <a:solidFill>
                  <a:schemeClr val="tx1"/>
                </a:solidFill>
                <a:latin typeface="Arial" panose="020B0604020202020204" pitchFamily="34" charset="0"/>
                <a:cs typeface="Arial" panose="020B0604020202020204" pitchFamily="34" charset="0"/>
              </a:rPr>
              <a:t>Le </a:t>
            </a:r>
            <a:r>
              <a:rPr lang="en-US" sz="1800" dirty="0" err="1" smtClean="0">
                <a:solidFill>
                  <a:schemeClr val="tx1"/>
                </a:solidFill>
                <a:latin typeface="Arial" panose="020B0604020202020204" pitchFamily="34" charset="0"/>
                <a:cs typeface="Arial" panose="020B0604020202020204" pitchFamily="34" charset="0"/>
              </a:rPr>
              <a:t>numérique</a:t>
            </a:r>
            <a:r>
              <a:rPr lang="en-US" sz="1800" dirty="0" smtClean="0">
                <a:solidFill>
                  <a:schemeClr val="tx1"/>
                </a:solidFill>
                <a:latin typeface="Arial" panose="020B0604020202020204" pitchFamily="34" charset="0"/>
                <a:cs typeface="Arial" panose="020B0604020202020204" pitchFamily="34" charset="0"/>
              </a:rPr>
              <a:t> et les </a:t>
            </a:r>
            <a:r>
              <a:rPr lang="en-US" sz="1800" dirty="0" err="1" smtClean="0">
                <a:solidFill>
                  <a:schemeClr val="tx1"/>
                </a:solidFill>
                <a:latin typeface="Arial" panose="020B0604020202020204" pitchFamily="34" charset="0"/>
                <a:cs typeface="Arial" panose="020B0604020202020204" pitchFamily="34" charset="0"/>
              </a:rPr>
              <a:t>mobipôles</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sont</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deux</a:t>
            </a:r>
            <a:r>
              <a:rPr lang="en-US" sz="1800" dirty="0" smtClean="0">
                <a:solidFill>
                  <a:schemeClr val="tx1"/>
                </a:solidFill>
                <a:latin typeface="Arial" panose="020B0604020202020204" pitchFamily="34" charset="0"/>
                <a:cs typeface="Arial" panose="020B0604020202020204" pitchFamily="34" charset="0"/>
              </a:rPr>
              <a:t> solutions </a:t>
            </a:r>
            <a:r>
              <a:rPr lang="en-US" sz="1800" dirty="0" err="1" smtClean="0">
                <a:solidFill>
                  <a:schemeClr val="tx1"/>
                </a:solidFill>
                <a:latin typeface="Arial" panose="020B0604020202020204" pitchFamily="34" charset="0"/>
                <a:cs typeface="Arial" panose="020B0604020202020204" pitchFamily="34" charset="0"/>
              </a:rPr>
              <a:t>régulièrement</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mises</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en</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avant</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dans</a:t>
            </a:r>
            <a:r>
              <a:rPr lang="en-US" sz="1800" dirty="0" smtClean="0">
                <a:solidFill>
                  <a:schemeClr val="tx1"/>
                </a:solidFill>
                <a:latin typeface="Arial" panose="020B0604020202020204" pitchFamily="34" charset="0"/>
                <a:cs typeface="Arial" panose="020B0604020202020204" pitchFamily="34" charset="0"/>
              </a:rPr>
              <a:t> les </a:t>
            </a:r>
            <a:r>
              <a:rPr lang="en-US" sz="1800" dirty="0" err="1" smtClean="0">
                <a:solidFill>
                  <a:schemeClr val="tx1"/>
                </a:solidFill>
                <a:latin typeface="Arial" panose="020B0604020202020204" pitchFamily="34" charset="0"/>
                <a:cs typeface="Arial" panose="020B0604020202020204" pitchFamily="34" charset="0"/>
              </a:rPr>
              <a:t>outils</a:t>
            </a:r>
            <a:r>
              <a:rPr lang="en-US" sz="1800" dirty="0" smtClean="0">
                <a:solidFill>
                  <a:schemeClr val="tx1"/>
                </a:solidFill>
                <a:latin typeface="Arial" panose="020B0604020202020204" pitchFamily="34" charset="0"/>
                <a:cs typeface="Arial" panose="020B0604020202020204" pitchFamily="34" charset="0"/>
              </a:rPr>
              <a:t> de </a:t>
            </a:r>
            <a:r>
              <a:rPr lang="en-US" sz="1800" dirty="0" err="1" smtClean="0">
                <a:solidFill>
                  <a:schemeClr val="tx1"/>
                </a:solidFill>
                <a:latin typeface="Arial" panose="020B0604020202020204" pitchFamily="34" charset="0"/>
                <a:cs typeface="Arial" panose="020B0604020202020204" pitchFamily="34" charset="0"/>
              </a:rPr>
              <a:t>gouvernance</a:t>
            </a:r>
            <a:endParaRPr lang="en-US" sz="1800" dirty="0" smtClean="0">
              <a:solidFill>
                <a:schemeClr val="tx1"/>
              </a:solidFill>
              <a:latin typeface="Arial" panose="020B0604020202020204" pitchFamily="34" charset="0"/>
              <a:cs typeface="Arial" panose="020B0604020202020204" pitchFamily="34" charset="0"/>
            </a:endParaRPr>
          </a:p>
          <a:p>
            <a:pPr marL="295275" indent="-285750" algn="just"/>
            <a:r>
              <a:rPr lang="en-US" sz="1800" dirty="0" smtClean="0">
                <a:solidFill>
                  <a:schemeClr val="tx1"/>
                </a:solidFill>
                <a:latin typeface="Arial" panose="020B0604020202020204" pitchFamily="34" charset="0"/>
                <a:cs typeface="Arial" panose="020B0604020202020204" pitchFamily="34" charset="0"/>
              </a:rPr>
              <a:t>La </a:t>
            </a:r>
            <a:r>
              <a:rPr lang="en-US" sz="1800" dirty="0" err="1" smtClean="0">
                <a:solidFill>
                  <a:schemeClr val="tx1"/>
                </a:solidFill>
                <a:latin typeface="Arial" panose="020B0604020202020204" pitchFamily="34" charset="0"/>
                <a:cs typeface="Arial" panose="020B0604020202020204" pitchFamily="34" charset="0"/>
              </a:rPr>
              <a:t>nécessité</a:t>
            </a:r>
            <a:r>
              <a:rPr lang="en-US" sz="1800" dirty="0" smtClean="0">
                <a:solidFill>
                  <a:schemeClr val="tx1"/>
                </a:solidFill>
                <a:latin typeface="Arial" panose="020B0604020202020204" pitchFamily="34" charset="0"/>
                <a:cs typeface="Arial" panose="020B0604020202020204" pitchFamily="34" charset="0"/>
              </a:rPr>
              <a:t> de </a:t>
            </a:r>
            <a:r>
              <a:rPr lang="en-US" sz="1800" dirty="0" err="1" smtClean="0">
                <a:solidFill>
                  <a:schemeClr val="tx1"/>
                </a:solidFill>
                <a:latin typeface="Arial" panose="020B0604020202020204" pitchFamily="34" charset="0"/>
                <a:cs typeface="Arial" panose="020B0604020202020204" pitchFamily="34" charset="0"/>
              </a:rPr>
              <a:t>davantage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induire</a:t>
            </a:r>
            <a:r>
              <a:rPr lang="en-US" sz="1800" dirty="0" smtClean="0">
                <a:solidFill>
                  <a:schemeClr val="tx1"/>
                </a:solidFill>
                <a:latin typeface="Arial" panose="020B0604020202020204" pitchFamily="34" charset="0"/>
                <a:cs typeface="Arial" panose="020B0604020202020204" pitchFamily="34" charset="0"/>
              </a:rPr>
              <a:t> des </a:t>
            </a:r>
            <a:r>
              <a:rPr lang="en-US" sz="1800" dirty="0" err="1" smtClean="0">
                <a:solidFill>
                  <a:schemeClr val="tx1"/>
                </a:solidFill>
                <a:latin typeface="Arial" panose="020B0604020202020204" pitchFamily="34" charset="0"/>
                <a:cs typeface="Arial" panose="020B0604020202020204" pitchFamily="34" charset="0"/>
              </a:rPr>
              <a:t>changements</a:t>
            </a:r>
            <a:r>
              <a:rPr lang="en-US" sz="1800" dirty="0" smtClean="0">
                <a:solidFill>
                  <a:schemeClr val="tx1"/>
                </a:solidFill>
                <a:latin typeface="Arial" panose="020B0604020202020204" pitchFamily="34" charset="0"/>
                <a:cs typeface="Arial" panose="020B0604020202020204" pitchFamily="34" charset="0"/>
              </a:rPr>
              <a:t> par </a:t>
            </a:r>
            <a:r>
              <a:rPr lang="en-US" sz="1800" dirty="0" err="1" smtClean="0">
                <a:solidFill>
                  <a:schemeClr val="tx1"/>
                </a:solidFill>
                <a:latin typeface="Arial" panose="020B0604020202020204" pitchFamily="34" charset="0"/>
                <a:cs typeface="Arial" panose="020B0604020202020204" pitchFamily="34" charset="0"/>
              </a:rPr>
              <a:t>l’offre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desserte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horaires</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est</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mise</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en</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avant</a:t>
            </a:r>
            <a:endParaRPr lang="en-US" sz="1800" dirty="0" smtClean="0">
              <a:solidFill>
                <a:schemeClr val="tx1"/>
              </a:solidFill>
              <a:latin typeface="Arial" panose="020B0604020202020204" pitchFamily="34" charset="0"/>
              <a:cs typeface="Arial" panose="020B0604020202020204" pitchFamily="34" charset="0"/>
            </a:endParaRPr>
          </a:p>
          <a:p>
            <a:pPr marL="295275" indent="-285750" algn="just"/>
            <a:r>
              <a:rPr lang="en-US" sz="1800" dirty="0" smtClean="0">
                <a:solidFill>
                  <a:schemeClr val="tx1"/>
                </a:solidFill>
                <a:latin typeface="Arial" panose="020B0604020202020204" pitchFamily="34" charset="0"/>
                <a:cs typeface="Arial" panose="020B0604020202020204" pitchFamily="34" charset="0"/>
              </a:rPr>
              <a:t>Les </a:t>
            </a:r>
            <a:r>
              <a:rPr lang="en-US" sz="1800" dirty="0" err="1" smtClean="0">
                <a:solidFill>
                  <a:schemeClr val="tx1"/>
                </a:solidFill>
                <a:latin typeface="Arial" panose="020B0604020202020204" pitchFamily="34" charset="0"/>
                <a:cs typeface="Arial" panose="020B0604020202020204" pitchFamily="34" charset="0"/>
              </a:rPr>
              <a:t>enjeux</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primordiaux</a:t>
            </a:r>
            <a:r>
              <a:rPr lang="en-US" sz="1800" dirty="0" smtClean="0">
                <a:solidFill>
                  <a:schemeClr val="tx1"/>
                </a:solidFill>
                <a:latin typeface="Arial" panose="020B0604020202020204" pitchFamily="34" charset="0"/>
                <a:cs typeface="Arial" panose="020B0604020202020204" pitchFamily="34" charset="0"/>
              </a:rPr>
              <a:t> de </a:t>
            </a:r>
            <a:r>
              <a:rPr lang="en-US" sz="1800" dirty="0" err="1" smtClean="0">
                <a:solidFill>
                  <a:schemeClr val="tx1"/>
                </a:solidFill>
                <a:latin typeface="Arial" panose="020B0604020202020204" pitchFamily="34" charset="0"/>
                <a:cs typeface="Arial" panose="020B0604020202020204" pitchFamily="34" charset="0"/>
              </a:rPr>
              <a:t>l’intermodalité</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sont</a:t>
            </a:r>
            <a:r>
              <a:rPr lang="en-US" sz="1800" dirty="0" smtClean="0">
                <a:solidFill>
                  <a:schemeClr val="tx1"/>
                </a:solidFill>
                <a:latin typeface="Arial" panose="020B0604020202020204" pitchFamily="34" charset="0"/>
                <a:cs typeface="Arial" panose="020B0604020202020204" pitchFamily="34" charset="0"/>
              </a:rPr>
              <a:t> :</a:t>
            </a:r>
          </a:p>
          <a:p>
            <a:pPr marL="742950" lvl="1" indent="-285750" algn="just"/>
            <a:r>
              <a:rPr lang="en-US" sz="1600" i="1" dirty="0" err="1" smtClean="0">
                <a:solidFill>
                  <a:schemeClr val="tx1"/>
                </a:solidFill>
                <a:latin typeface="Arial" panose="020B0604020202020204" pitchFamily="34" charset="0"/>
                <a:cs typeface="Arial" panose="020B0604020202020204" pitchFamily="34" charset="0"/>
              </a:rPr>
              <a:t>l’amélioration</a:t>
            </a:r>
            <a:r>
              <a:rPr lang="en-US" sz="1600" i="1" dirty="0" smtClean="0">
                <a:solidFill>
                  <a:schemeClr val="tx1"/>
                </a:solidFill>
                <a:latin typeface="Arial" panose="020B0604020202020204" pitchFamily="34" charset="0"/>
                <a:cs typeface="Arial" panose="020B0604020202020204" pitchFamily="34" charset="0"/>
              </a:rPr>
              <a:t> des </a:t>
            </a:r>
            <a:r>
              <a:rPr lang="en-US" sz="1600" i="1" dirty="0" err="1" smtClean="0">
                <a:solidFill>
                  <a:schemeClr val="tx1"/>
                </a:solidFill>
                <a:latin typeface="Arial" panose="020B0604020202020204" pitchFamily="34" charset="0"/>
                <a:cs typeface="Arial" panose="020B0604020202020204" pitchFamily="34" charset="0"/>
              </a:rPr>
              <a:t>connexions</a:t>
            </a:r>
            <a:r>
              <a:rPr lang="en-US" sz="1600" i="1" dirty="0" smtClean="0">
                <a:solidFill>
                  <a:schemeClr val="tx1"/>
                </a:solidFill>
                <a:latin typeface="Arial" panose="020B0604020202020204" pitchFamily="34" charset="0"/>
                <a:cs typeface="Arial" panose="020B0604020202020204" pitchFamily="34" charset="0"/>
              </a:rPr>
              <a:t> entre les modes </a:t>
            </a:r>
            <a:r>
              <a:rPr lang="en-US" sz="1600" i="1" dirty="0" err="1" smtClean="0">
                <a:solidFill>
                  <a:schemeClr val="tx1"/>
                </a:solidFill>
                <a:latin typeface="Arial" panose="020B0604020202020204" pitchFamily="34" charset="0"/>
                <a:cs typeface="Arial" panose="020B0604020202020204" pitchFamily="34" charset="0"/>
              </a:rPr>
              <a:t>actifs</a:t>
            </a:r>
            <a:r>
              <a:rPr lang="en-US" sz="1600" i="1" dirty="0" smtClean="0">
                <a:solidFill>
                  <a:schemeClr val="tx1"/>
                </a:solidFill>
                <a:latin typeface="Arial" panose="020B0604020202020204" pitchFamily="34" charset="0"/>
                <a:cs typeface="Arial" panose="020B0604020202020204" pitchFamily="34" charset="0"/>
              </a:rPr>
              <a:t> et les transports </a:t>
            </a:r>
            <a:r>
              <a:rPr lang="en-US" sz="1600" i="1" dirty="0" err="1" smtClean="0">
                <a:solidFill>
                  <a:schemeClr val="tx1"/>
                </a:solidFill>
                <a:latin typeface="Arial" panose="020B0604020202020204" pitchFamily="34" charset="0"/>
                <a:cs typeface="Arial" panose="020B0604020202020204" pitchFamily="34" charset="0"/>
              </a:rPr>
              <a:t>en</a:t>
            </a:r>
            <a:r>
              <a:rPr lang="en-US" sz="1600" i="1" dirty="0" smtClean="0">
                <a:solidFill>
                  <a:schemeClr val="tx1"/>
                </a:solidFill>
                <a:latin typeface="Arial" panose="020B0604020202020204" pitchFamily="34" charset="0"/>
                <a:cs typeface="Arial" panose="020B0604020202020204" pitchFamily="34" charset="0"/>
              </a:rPr>
              <a:t> </a:t>
            </a:r>
            <a:r>
              <a:rPr lang="en-US" sz="1600" i="1" dirty="0" err="1" smtClean="0">
                <a:solidFill>
                  <a:schemeClr val="tx1"/>
                </a:solidFill>
                <a:latin typeface="Arial" panose="020B0604020202020204" pitchFamily="34" charset="0"/>
                <a:cs typeface="Arial" panose="020B0604020202020204" pitchFamily="34" charset="0"/>
              </a:rPr>
              <a:t>commun</a:t>
            </a:r>
            <a:endParaRPr lang="en-US" sz="1600" i="1" dirty="0" smtClean="0">
              <a:solidFill>
                <a:schemeClr val="tx1"/>
              </a:solidFill>
              <a:latin typeface="Arial" panose="020B0604020202020204" pitchFamily="34" charset="0"/>
              <a:cs typeface="Arial" panose="020B0604020202020204" pitchFamily="34" charset="0"/>
            </a:endParaRPr>
          </a:p>
          <a:p>
            <a:pPr marL="742950" lvl="1" indent="-285750" algn="just"/>
            <a:r>
              <a:rPr lang="en-US" sz="1600" i="1" dirty="0" smtClean="0">
                <a:solidFill>
                  <a:schemeClr val="tx1"/>
                </a:solidFill>
                <a:latin typeface="Arial" panose="020B0604020202020204" pitchFamily="34" charset="0"/>
                <a:cs typeface="Arial" panose="020B0604020202020204" pitchFamily="34" charset="0"/>
              </a:rPr>
              <a:t>les </a:t>
            </a:r>
            <a:r>
              <a:rPr lang="en-US" sz="1600" i="1" dirty="0" err="1" smtClean="0">
                <a:solidFill>
                  <a:schemeClr val="tx1"/>
                </a:solidFill>
                <a:latin typeface="Arial" panose="020B0604020202020204" pitchFamily="34" charset="0"/>
                <a:cs typeface="Arial" panose="020B0604020202020204" pitchFamily="34" charset="0"/>
              </a:rPr>
              <a:t>aménagements</a:t>
            </a:r>
            <a:r>
              <a:rPr lang="en-US" sz="1600" i="1" dirty="0" smtClean="0">
                <a:solidFill>
                  <a:schemeClr val="tx1"/>
                </a:solidFill>
                <a:latin typeface="Arial" panose="020B0604020202020204" pitchFamily="34" charset="0"/>
                <a:cs typeface="Arial" panose="020B0604020202020204" pitchFamily="34" charset="0"/>
              </a:rPr>
              <a:t> </a:t>
            </a:r>
            <a:r>
              <a:rPr lang="en-US" sz="1600" i="1" dirty="0" err="1" smtClean="0">
                <a:solidFill>
                  <a:schemeClr val="tx1"/>
                </a:solidFill>
                <a:latin typeface="Arial" panose="020B0604020202020204" pitchFamily="34" charset="0"/>
                <a:cs typeface="Arial" panose="020B0604020202020204" pitchFamily="34" charset="0"/>
              </a:rPr>
              <a:t>liés</a:t>
            </a:r>
            <a:r>
              <a:rPr lang="en-US" sz="1600" i="1" dirty="0" smtClean="0">
                <a:solidFill>
                  <a:schemeClr val="tx1"/>
                </a:solidFill>
                <a:latin typeface="Arial" panose="020B0604020202020204" pitchFamily="34" charset="0"/>
                <a:cs typeface="Arial" panose="020B0604020202020204" pitchFamily="34" charset="0"/>
              </a:rPr>
              <a:t> aux </a:t>
            </a:r>
            <a:r>
              <a:rPr lang="en-US" sz="1600" i="1" dirty="0" err="1" smtClean="0">
                <a:solidFill>
                  <a:schemeClr val="tx1"/>
                </a:solidFill>
                <a:latin typeface="Arial" panose="020B0604020202020204" pitchFamily="34" charset="0"/>
                <a:cs typeface="Arial" panose="020B0604020202020204" pitchFamily="34" charset="0"/>
              </a:rPr>
              <a:t>mobipôles</a:t>
            </a:r>
            <a:endParaRPr lang="en-US" sz="1600" i="1" dirty="0" smtClean="0">
              <a:solidFill>
                <a:schemeClr val="tx1"/>
              </a:solidFill>
              <a:latin typeface="Arial" panose="020B0604020202020204" pitchFamily="34" charset="0"/>
              <a:cs typeface="Arial" panose="020B0604020202020204" pitchFamily="34" charset="0"/>
            </a:endParaRPr>
          </a:p>
          <a:p>
            <a:pPr marL="742950" lvl="1" indent="-285750" algn="just"/>
            <a:r>
              <a:rPr lang="en-US" sz="1600" i="1" dirty="0" smtClean="0">
                <a:solidFill>
                  <a:schemeClr val="tx1"/>
                </a:solidFill>
                <a:latin typeface="Arial" panose="020B0604020202020204" pitchFamily="34" charset="0"/>
                <a:cs typeface="Arial" panose="020B0604020202020204" pitchFamily="34" charset="0"/>
              </a:rPr>
              <a:t>La communication entre les </a:t>
            </a:r>
            <a:r>
              <a:rPr lang="en-US" sz="1600" i="1" dirty="0" err="1" smtClean="0">
                <a:solidFill>
                  <a:schemeClr val="tx1"/>
                </a:solidFill>
                <a:latin typeface="Arial" panose="020B0604020202020204" pitchFamily="34" charset="0"/>
                <a:cs typeface="Arial" panose="020B0604020202020204" pitchFamily="34" charset="0"/>
              </a:rPr>
              <a:t>différents</a:t>
            </a:r>
            <a:r>
              <a:rPr lang="en-US" sz="1600" i="1" dirty="0" smtClean="0">
                <a:solidFill>
                  <a:schemeClr val="tx1"/>
                </a:solidFill>
                <a:latin typeface="Arial" panose="020B0604020202020204" pitchFamily="34" charset="0"/>
                <a:cs typeface="Arial" panose="020B0604020202020204" pitchFamily="34" charset="0"/>
              </a:rPr>
              <a:t> </a:t>
            </a:r>
            <a:r>
              <a:rPr lang="en-US" sz="1600" i="1" dirty="0" err="1" smtClean="0">
                <a:solidFill>
                  <a:schemeClr val="tx1"/>
                </a:solidFill>
                <a:latin typeface="Arial" panose="020B0604020202020204" pitchFamily="34" charset="0"/>
                <a:cs typeface="Arial" panose="020B0604020202020204" pitchFamily="34" charset="0"/>
              </a:rPr>
              <a:t>acteurs</a:t>
            </a:r>
            <a:r>
              <a:rPr lang="en-US" sz="1600" i="1" dirty="0" smtClean="0">
                <a:solidFill>
                  <a:schemeClr val="tx1"/>
                </a:solidFill>
                <a:latin typeface="Arial" panose="020B0604020202020204" pitchFamily="34" charset="0"/>
                <a:cs typeface="Arial" panose="020B0604020202020204" pitchFamily="34" charset="0"/>
              </a:rPr>
              <a:t> et </a:t>
            </a:r>
            <a:r>
              <a:rPr lang="en-US" sz="1600" i="1" dirty="0" err="1" smtClean="0">
                <a:solidFill>
                  <a:schemeClr val="tx1"/>
                </a:solidFill>
                <a:latin typeface="Arial" panose="020B0604020202020204" pitchFamily="34" charset="0"/>
                <a:cs typeface="Arial" panose="020B0604020202020204" pitchFamily="34" charset="0"/>
              </a:rPr>
              <a:t>auprès</a:t>
            </a:r>
            <a:r>
              <a:rPr lang="en-US" sz="1600" i="1" dirty="0" smtClean="0">
                <a:solidFill>
                  <a:schemeClr val="tx1"/>
                </a:solidFill>
                <a:latin typeface="Arial" panose="020B0604020202020204" pitchFamily="34" charset="0"/>
                <a:cs typeface="Arial" panose="020B0604020202020204" pitchFamily="34" charset="0"/>
              </a:rPr>
              <a:t> du public</a:t>
            </a:r>
          </a:p>
          <a:p>
            <a:pPr marL="742950" lvl="1" indent="-285750" algn="just"/>
            <a:r>
              <a:rPr lang="en-US" sz="1600" i="1" dirty="0" smtClean="0">
                <a:solidFill>
                  <a:schemeClr val="tx1"/>
                </a:solidFill>
                <a:latin typeface="Arial" panose="020B0604020202020204" pitchFamily="34" charset="0"/>
                <a:cs typeface="Arial" panose="020B0604020202020204" pitchFamily="34" charset="0"/>
              </a:rPr>
              <a:t>…</a:t>
            </a:r>
          </a:p>
          <a:p>
            <a:pPr marL="457200" lvl="1" indent="0" algn="just">
              <a:buNone/>
            </a:pPr>
            <a:endParaRPr lang="en-US" sz="1600" dirty="0" smtClean="0">
              <a:solidFill>
                <a:schemeClr val="tx1"/>
              </a:solidFill>
              <a:latin typeface="Arial" panose="020B0604020202020204" pitchFamily="34" charset="0"/>
              <a:cs typeface="Arial" panose="020B0604020202020204" pitchFamily="34" charset="0"/>
            </a:endParaRPr>
          </a:p>
          <a:p>
            <a:pPr marL="295275" indent="-285750" algn="just">
              <a:buFont typeface="Wingdings" panose="05000000000000000000" pitchFamily="2" charset="2"/>
              <a:buChar char="Ø"/>
            </a:pPr>
            <a:endParaRPr lang="en-US" sz="1800" dirty="0" smtClean="0">
              <a:solidFill>
                <a:schemeClr val="tx1"/>
              </a:solidFill>
              <a:latin typeface="Arial" panose="020B0604020202020204" pitchFamily="34" charset="0"/>
              <a:cs typeface="Arial" panose="020B0604020202020204" pitchFamily="34" charset="0"/>
            </a:endParaRPr>
          </a:p>
          <a:p>
            <a:pPr marL="9525" indent="0" algn="just">
              <a:buFont typeface="Arial" panose="020B0604020202020204" pitchFamily="34" charset="0"/>
              <a:buNone/>
            </a:pPr>
            <a:endParaRPr lang="fr-BE"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41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p:txBody>
          <a:bodyPr/>
          <a:lstStyle/>
          <a:p>
            <a:r>
              <a:rPr lang="fr-FR" dirty="0">
                <a:solidFill>
                  <a:schemeClr val="bg1"/>
                </a:solidFill>
              </a:rPr>
              <a:t>1</a:t>
            </a:r>
          </a:p>
        </p:txBody>
      </p:sp>
      <p:sp>
        <p:nvSpPr>
          <p:cNvPr id="8" name="Espace réservé du contenu 4"/>
          <p:cNvSpPr txBox="1">
            <a:spLocks/>
          </p:cNvSpPr>
          <p:nvPr/>
        </p:nvSpPr>
        <p:spPr>
          <a:xfrm>
            <a:off x="628650" y="554477"/>
            <a:ext cx="7659316" cy="5558150"/>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719138" indent="-26193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68400" indent="-2540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17663" indent="-246063"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65338" indent="-23653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fr-BE" sz="3200" b="1" dirty="0">
                <a:solidFill>
                  <a:schemeClr val="tx1"/>
                </a:solidFill>
              </a:rPr>
              <a:t>Et maintenant…</a:t>
            </a:r>
            <a:endParaRPr lang="en-US" sz="3200" b="1" dirty="0" smtClean="0">
              <a:solidFill>
                <a:schemeClr val="tx1"/>
              </a:solidFill>
              <a:latin typeface="Arial" panose="020B0604020202020204" pitchFamily="34" charset="0"/>
              <a:cs typeface="Arial" panose="020B0604020202020204" pitchFamily="34" charset="0"/>
            </a:endParaRPr>
          </a:p>
          <a:p>
            <a:pPr marL="295275" indent="-285750" algn="just">
              <a:buFont typeface="Wingdings" panose="05000000000000000000" pitchFamily="2" charset="2"/>
              <a:buChar char="Ø"/>
            </a:pPr>
            <a:endParaRPr lang="en-US" sz="1800" dirty="0" smtClean="0">
              <a:solidFill>
                <a:schemeClr val="tx1"/>
              </a:solidFill>
              <a:latin typeface="Arial" panose="020B0604020202020204" pitchFamily="34" charset="0"/>
              <a:cs typeface="Arial" panose="020B0604020202020204" pitchFamily="34" charset="0"/>
            </a:endParaRPr>
          </a:p>
          <a:p>
            <a:pPr marL="9525" indent="0" algn="just">
              <a:buFont typeface="Arial" panose="020B0604020202020204" pitchFamily="34" charset="0"/>
              <a:buNone/>
            </a:pPr>
            <a:endParaRPr lang="fr-BE" sz="1600" dirty="0">
              <a:solidFill>
                <a:schemeClr val="tx1"/>
              </a:solidFill>
              <a:latin typeface="Arial" panose="020B0604020202020204" pitchFamily="34" charset="0"/>
              <a:cs typeface="Arial" panose="020B0604020202020204" pitchFamily="34" charset="0"/>
            </a:endParaRPr>
          </a:p>
        </p:txBody>
      </p:sp>
      <p:sp>
        <p:nvSpPr>
          <p:cNvPr id="5" name="Espace réservé du contenu 4"/>
          <p:cNvSpPr>
            <a:spLocks noGrp="1"/>
          </p:cNvSpPr>
          <p:nvPr>
            <p:ph sz="quarter" idx="4294967295"/>
          </p:nvPr>
        </p:nvSpPr>
        <p:spPr>
          <a:xfrm>
            <a:off x="755958" y="731886"/>
            <a:ext cx="10839411" cy="5203332"/>
          </a:xfrm>
          <a:prstGeom prst="rect">
            <a:avLst/>
          </a:prstGeom>
        </p:spPr>
        <p:txBody>
          <a:bodyPr>
            <a:normAutofit/>
          </a:bodyPr>
          <a:lstStyle/>
          <a:p>
            <a:pPr algn="just"/>
            <a:endParaRPr lang="en-US"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Certains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constats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sont</a:t>
            </a:r>
            <a:r>
              <a:rPr lang="en-US" sz="2000" dirty="0" smtClean="0">
                <a:latin typeface="Arial" panose="020B0604020202020204" pitchFamily="34" charset="0"/>
                <a:cs typeface="Arial" panose="020B0604020202020204" pitchFamily="34" charset="0"/>
              </a:rPr>
              <a:t> sans </a:t>
            </a:r>
            <a:r>
              <a:rPr lang="en-US" sz="2000" dirty="0" err="1" smtClean="0">
                <a:latin typeface="Arial" panose="020B0604020202020204" pitchFamily="34" charset="0"/>
                <a:cs typeface="Arial" panose="020B0604020202020204" pitchFamily="34" charset="0"/>
              </a:rPr>
              <a:t>doute</a:t>
            </a:r>
            <a:r>
              <a:rPr lang="en-US" sz="2000" dirty="0" smtClean="0">
                <a:latin typeface="Arial" panose="020B0604020202020204" pitchFamily="34" charset="0"/>
                <a:cs typeface="Arial" panose="020B0604020202020204" pitchFamily="34" charset="0"/>
              </a:rPr>
              <a:t> déjà </a:t>
            </a:r>
            <a:r>
              <a:rPr lang="en-US" sz="2000" dirty="0" err="1" smtClean="0">
                <a:latin typeface="Arial" panose="020B0604020202020204" pitchFamily="34" charset="0"/>
                <a:cs typeface="Arial" panose="020B0604020202020204" pitchFamily="34" charset="0"/>
              </a:rPr>
              <a:t>caduques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d’autres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renforcés</a:t>
            </a:r>
            <a:endParaRPr lang="en-US" sz="2000" dirty="0" smtClean="0">
              <a:latin typeface="Arial" panose="020B0604020202020204" pitchFamily="34" charset="0"/>
              <a:cs typeface="Arial" panose="020B0604020202020204" pitchFamily="34" charset="0"/>
            </a:endParaRPr>
          </a:p>
        </p:txBody>
      </p:sp>
      <p:pic>
        <p:nvPicPr>
          <p:cNvPr id="7" name="Picture 4" descr="Carburants : un record à 2,149 euros le litre d'essence à Lille ! - La Voix  du N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683" y="1211097"/>
            <a:ext cx="7017476" cy="394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0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p:txBody>
          <a:bodyPr/>
          <a:lstStyle/>
          <a:p>
            <a:r>
              <a:rPr lang="fr-FR" dirty="0">
                <a:solidFill>
                  <a:schemeClr val="bg1"/>
                </a:solidFill>
              </a:rPr>
              <a:t>1</a:t>
            </a:r>
          </a:p>
        </p:txBody>
      </p:sp>
      <p:sp>
        <p:nvSpPr>
          <p:cNvPr id="8" name="Espace réservé du contenu 4"/>
          <p:cNvSpPr txBox="1">
            <a:spLocks/>
          </p:cNvSpPr>
          <p:nvPr/>
        </p:nvSpPr>
        <p:spPr>
          <a:xfrm>
            <a:off x="628650" y="554477"/>
            <a:ext cx="7659316" cy="5558150"/>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719138" indent="-26193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68400" indent="-2540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17663" indent="-246063"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65338" indent="-23653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fr-BE" dirty="0">
                <a:solidFill>
                  <a:schemeClr val="tx1"/>
                </a:solidFill>
                <a:latin typeface="Arial" panose="020B0604020202020204" pitchFamily="34" charset="0"/>
                <a:cs typeface="Arial" panose="020B0604020202020204" pitchFamily="34" charset="0"/>
              </a:rPr>
              <a:t>Et maintenant…</a:t>
            </a:r>
            <a:endParaRPr lang="en-US" dirty="0" smtClean="0">
              <a:solidFill>
                <a:schemeClr val="tx1"/>
              </a:solidFill>
              <a:latin typeface="Arial" panose="020B0604020202020204" pitchFamily="34" charset="0"/>
              <a:cs typeface="Arial" panose="020B0604020202020204" pitchFamily="34" charset="0"/>
            </a:endParaRPr>
          </a:p>
          <a:p>
            <a:pPr marL="295275" indent="-285750" algn="just">
              <a:buFont typeface="Wingdings" panose="05000000000000000000" pitchFamily="2" charset="2"/>
              <a:buChar char="Ø"/>
            </a:pPr>
            <a:endParaRPr lang="en-US" sz="1800" dirty="0" smtClean="0">
              <a:solidFill>
                <a:schemeClr val="tx1"/>
              </a:solidFill>
              <a:latin typeface="Arial" panose="020B0604020202020204" pitchFamily="34" charset="0"/>
              <a:cs typeface="Arial" panose="020B0604020202020204" pitchFamily="34" charset="0"/>
            </a:endParaRPr>
          </a:p>
          <a:p>
            <a:pPr marL="9525" indent="0" algn="just">
              <a:buFont typeface="Arial" panose="020B0604020202020204" pitchFamily="34" charset="0"/>
              <a:buNone/>
            </a:pPr>
            <a:endParaRPr lang="fr-BE" sz="1600" dirty="0">
              <a:solidFill>
                <a:schemeClr val="tx1"/>
              </a:solidFill>
              <a:latin typeface="Arial" panose="020B0604020202020204" pitchFamily="34" charset="0"/>
              <a:cs typeface="Arial" panose="020B0604020202020204" pitchFamily="34" charset="0"/>
            </a:endParaRPr>
          </a:p>
        </p:txBody>
      </p:sp>
      <p:sp>
        <p:nvSpPr>
          <p:cNvPr id="5" name="Espace réservé du contenu 4"/>
          <p:cNvSpPr>
            <a:spLocks noGrp="1"/>
          </p:cNvSpPr>
          <p:nvPr>
            <p:ph sz="quarter" idx="4294967295"/>
          </p:nvPr>
        </p:nvSpPr>
        <p:spPr>
          <a:xfrm>
            <a:off x="755959" y="731886"/>
            <a:ext cx="8332472" cy="5203332"/>
          </a:xfrm>
          <a:prstGeom prst="rect">
            <a:avLst/>
          </a:prstGeom>
        </p:spPr>
        <p:txBody>
          <a:bodyPr>
            <a:normAutofit/>
          </a:bodyPr>
          <a:lstStyle/>
          <a:p>
            <a:pPr algn="just"/>
            <a:endParaRPr lang="en-US" sz="1600" dirty="0" smtClean="0"/>
          </a:p>
          <a:p>
            <a:pPr marL="0" indent="0" algn="just">
              <a:buNone/>
            </a:pPr>
            <a:endParaRPr lang="en-US" sz="1600" dirty="0"/>
          </a:p>
          <a:p>
            <a:pPr algn="just"/>
            <a:endParaRPr lang="en-US" sz="1600" dirty="0" smtClean="0"/>
          </a:p>
          <a:p>
            <a:pPr marL="0" indent="0" algn="just">
              <a:buNone/>
            </a:pPr>
            <a:endParaRPr lang="en-US" sz="2000" dirty="0" smtClean="0"/>
          </a:p>
        </p:txBody>
      </p:sp>
      <p:sp>
        <p:nvSpPr>
          <p:cNvPr id="6" name="Espace réservé du contenu 4"/>
          <p:cNvSpPr>
            <a:spLocks noGrp="1"/>
          </p:cNvSpPr>
          <p:nvPr>
            <p:ph sz="quarter" idx="4294967295"/>
          </p:nvPr>
        </p:nvSpPr>
        <p:spPr>
          <a:xfrm>
            <a:off x="755959" y="1172602"/>
            <a:ext cx="10703224" cy="5193190"/>
          </a:xfrm>
          <a:prstGeom prst="rect">
            <a:avLst/>
          </a:prstGeom>
        </p:spPr>
        <p:txBody>
          <a:bodyPr>
            <a:normAutofit/>
          </a:bodyPr>
          <a:lstStyle/>
          <a:p>
            <a:pPr algn="just"/>
            <a:r>
              <a:rPr lang="en-US" sz="2000" dirty="0" smtClean="0">
                <a:latin typeface="Arial" panose="020B0604020202020204" pitchFamily="34" charset="0"/>
                <a:cs typeface="Arial" panose="020B0604020202020204" pitchFamily="34" charset="0"/>
              </a:rPr>
              <a:t>Le </a:t>
            </a:r>
            <a:r>
              <a:rPr lang="en-US" sz="2000" dirty="0" err="1" smtClean="0">
                <a:latin typeface="Arial" panose="020B0604020202020204" pitchFamily="34" charset="0"/>
                <a:cs typeface="Arial" panose="020B0604020202020204" pitchFamily="34" charset="0"/>
              </a:rPr>
              <a:t>télétravail</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pourrait</a:t>
            </a:r>
            <a:r>
              <a:rPr lang="en-US" sz="2000" dirty="0" smtClean="0">
                <a:latin typeface="Arial" panose="020B0604020202020204" pitchFamily="34" charset="0"/>
                <a:cs typeface="Arial" panose="020B0604020202020204" pitchFamily="34" charset="0"/>
              </a:rPr>
              <a:t> se </a:t>
            </a:r>
            <a:r>
              <a:rPr lang="en-US" sz="2000" dirty="0" err="1" smtClean="0">
                <a:latin typeface="Arial" panose="020B0604020202020204" pitchFamily="34" charset="0"/>
                <a:cs typeface="Arial" panose="020B0604020202020204" pitchFamily="34" charset="0"/>
              </a:rPr>
              <a:t>retrouver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conforté</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Le </a:t>
            </a:r>
            <a:r>
              <a:rPr lang="en-US" sz="2000" dirty="0" err="1" smtClean="0">
                <a:latin typeface="Arial" panose="020B0604020202020204" pitchFamily="34" charset="0"/>
                <a:cs typeface="Arial" panose="020B0604020202020204" pitchFamily="34" charset="0"/>
              </a:rPr>
              <a:t>covoiturage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pourrait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reprendre</a:t>
            </a:r>
            <a:r>
              <a:rPr lang="en-US" sz="2000" dirty="0" smtClean="0">
                <a:latin typeface="Arial" panose="020B0604020202020204" pitchFamily="34" charset="0"/>
                <a:cs typeface="Arial" panose="020B0604020202020204" pitchFamily="34" charset="0"/>
              </a:rPr>
              <a:t> des </a:t>
            </a:r>
            <a:r>
              <a:rPr lang="en-US" sz="2000" dirty="0" err="1" smtClean="0">
                <a:latin typeface="Arial" panose="020B0604020202020204" pitchFamily="34" charset="0"/>
                <a:cs typeface="Arial" panose="020B0604020202020204" pitchFamily="34" charset="0"/>
              </a:rPr>
              <a:t>couleurs</a:t>
            </a:r>
            <a:r>
              <a:rPr lang="en-US" sz="2000" dirty="0" smtClean="0">
                <a:latin typeface="Arial" panose="020B0604020202020204" pitchFamily="34" charset="0"/>
                <a:cs typeface="Arial" panose="020B0604020202020204" pitchFamily="34" charset="0"/>
              </a:rPr>
              <a:t>… de </a:t>
            </a:r>
            <a:r>
              <a:rPr lang="en-US" sz="2000" dirty="0" err="1" smtClean="0">
                <a:latin typeface="Arial" panose="020B0604020202020204" pitchFamily="34" charset="0"/>
                <a:cs typeface="Arial" panose="020B0604020202020204" pitchFamily="34" charset="0"/>
              </a:rPr>
              <a:t>même</a:t>
            </a:r>
            <a:r>
              <a:rPr lang="en-US" sz="2000" dirty="0" smtClean="0">
                <a:latin typeface="Arial" panose="020B0604020202020204" pitchFamily="34" charset="0"/>
                <a:cs typeface="Arial" panose="020B0604020202020204" pitchFamily="34" charset="0"/>
              </a:rPr>
              <a:t> que les transports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commun</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La </a:t>
            </a:r>
            <a:r>
              <a:rPr lang="en-US" sz="2000" dirty="0" err="1" smtClean="0">
                <a:latin typeface="Arial" panose="020B0604020202020204" pitchFamily="34" charset="0"/>
                <a:cs typeface="Arial" panose="020B0604020202020204" pitchFamily="34" charset="0"/>
              </a:rPr>
              <a:t>contrainte</a:t>
            </a:r>
            <a:r>
              <a:rPr lang="en-US" sz="2000" dirty="0" smtClean="0">
                <a:latin typeface="Arial" panose="020B0604020202020204" pitchFamily="34" charset="0"/>
                <a:cs typeface="Arial" panose="020B0604020202020204" pitchFamily="34" charset="0"/>
              </a:rPr>
              <a:t> sur les </a:t>
            </a:r>
            <a:r>
              <a:rPr lang="en-US" sz="2000" dirty="0" err="1" smtClean="0">
                <a:latin typeface="Arial" panose="020B0604020202020204" pitchFamily="34" charset="0"/>
                <a:cs typeface="Arial" panose="020B0604020202020204" pitchFamily="34" charset="0"/>
              </a:rPr>
              <a:t>choix</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résidentiels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augmente</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a:t>
            </a:r>
          </a:p>
          <a:p>
            <a:pPr algn="just"/>
            <a:endParaRPr lang="en-US" sz="2000" dirty="0">
              <a:latin typeface="Arial" panose="020B0604020202020204" pitchFamily="34" charset="0"/>
              <a:cs typeface="Arial" panose="020B0604020202020204" pitchFamily="34" charset="0"/>
            </a:endParaRPr>
          </a:p>
          <a:p>
            <a:pPr marL="0" indent="0" algn="just">
              <a:buNone/>
            </a:pPr>
            <a:r>
              <a:rPr lang="en-US" sz="2000" dirty="0" err="1" smtClean="0">
                <a:latin typeface="Arial" panose="020B0604020202020204" pitchFamily="34" charset="0"/>
                <a:cs typeface="Arial" panose="020B0604020202020204" pitchFamily="34" charset="0"/>
              </a:rPr>
              <a:t>Quelles</a:t>
            </a:r>
            <a:r>
              <a:rPr lang="en-US" sz="2000" dirty="0" smtClean="0">
                <a:latin typeface="Arial" panose="020B0604020202020204" pitchFamily="34" charset="0"/>
                <a:cs typeface="Arial" panose="020B0604020202020204" pitchFamily="34" charset="0"/>
              </a:rPr>
              <a:t> solutions ?</a:t>
            </a:r>
          </a:p>
          <a:p>
            <a:pPr algn="just"/>
            <a:r>
              <a:rPr lang="en-US" sz="2000" dirty="0" err="1" smtClean="0">
                <a:latin typeface="Arial" panose="020B0604020202020204" pitchFamily="34" charset="0"/>
                <a:cs typeface="Arial" panose="020B0604020202020204" pitchFamily="34" charset="0"/>
              </a:rPr>
              <a:t>Poursuivre</a:t>
            </a:r>
            <a:r>
              <a:rPr lang="en-US" sz="2000" dirty="0" smtClean="0">
                <a:latin typeface="Arial" panose="020B0604020202020204" pitchFamily="34" charset="0"/>
                <a:cs typeface="Arial" panose="020B0604020202020204" pitchFamily="34" charset="0"/>
              </a:rPr>
              <a:t> les </a:t>
            </a:r>
            <a:r>
              <a:rPr lang="en-US" sz="2000" dirty="0" err="1" smtClean="0">
                <a:latin typeface="Arial" panose="020B0604020202020204" pitchFamily="34" charset="0"/>
                <a:cs typeface="Arial" panose="020B0604020202020204" pitchFamily="34" charset="0"/>
              </a:rPr>
              <a:t>politiques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place et </a:t>
            </a:r>
            <a:r>
              <a:rPr lang="en-US" sz="2000" dirty="0" err="1" smtClean="0">
                <a:latin typeface="Arial" panose="020B0604020202020204" pitchFamily="34" charset="0"/>
                <a:cs typeface="Arial" panose="020B0604020202020204" pitchFamily="34" charset="0"/>
              </a:rPr>
              <a:t>viser</a:t>
            </a:r>
            <a:r>
              <a:rPr lang="en-US" sz="2000" dirty="0" smtClean="0">
                <a:latin typeface="Arial" panose="020B0604020202020204" pitchFamily="34" charset="0"/>
                <a:cs typeface="Arial" panose="020B0604020202020204" pitchFamily="34" charset="0"/>
              </a:rPr>
              <a:t> les </a:t>
            </a:r>
            <a:r>
              <a:rPr lang="en-US" sz="2000" dirty="0" err="1" smtClean="0">
                <a:latin typeface="Arial" panose="020B0604020202020204" pitchFamily="34" charset="0"/>
                <a:cs typeface="Arial" panose="020B0604020202020204" pitchFamily="34" charset="0"/>
              </a:rPr>
              <a:t>objectifs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établis</a:t>
            </a:r>
            <a:r>
              <a:rPr lang="en-US" sz="2000" dirty="0" smtClean="0">
                <a:latin typeface="Arial" panose="020B0604020202020204" pitchFamily="34" charset="0"/>
                <a:cs typeface="Arial" panose="020B0604020202020204" pitchFamily="34" charset="0"/>
              </a:rPr>
              <a:t> par les </a:t>
            </a:r>
            <a:r>
              <a:rPr lang="en-US" sz="2000" dirty="0" err="1" smtClean="0">
                <a:latin typeface="Arial" panose="020B0604020202020204" pitchFamily="34" charset="0"/>
                <a:cs typeface="Arial" panose="020B0604020202020204" pitchFamily="34" charset="0"/>
              </a:rPr>
              <a:t>différentes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stratégies</a:t>
            </a:r>
            <a:r>
              <a:rPr lang="en-US" sz="2000" dirty="0" smtClean="0">
                <a:latin typeface="Arial" panose="020B0604020202020204" pitchFamily="34" charset="0"/>
                <a:cs typeface="Arial" panose="020B0604020202020204" pitchFamily="34" charset="0"/>
              </a:rPr>
              <a:t> regionals (et </a:t>
            </a:r>
            <a:r>
              <a:rPr lang="en-US" sz="2000" dirty="0" err="1" smtClean="0">
                <a:latin typeface="Arial" panose="020B0604020202020204" pitchFamily="34" charset="0"/>
                <a:cs typeface="Arial" panose="020B0604020202020204" pitchFamily="34" charset="0"/>
              </a:rPr>
              <a:t>communales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r>
              <a:rPr lang="en-US" sz="2000" dirty="0" err="1" smtClean="0">
                <a:latin typeface="Arial" panose="020B0604020202020204" pitchFamily="34" charset="0"/>
                <a:cs typeface="Arial" panose="020B0604020202020204" pitchFamily="34" charset="0"/>
              </a:rPr>
              <a:t>Renforcer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l’adéquation</a:t>
            </a:r>
            <a:r>
              <a:rPr lang="en-US" sz="2000" dirty="0" smtClean="0">
                <a:latin typeface="Arial" panose="020B0604020202020204" pitchFamily="34" charset="0"/>
                <a:cs typeface="Arial" panose="020B0604020202020204" pitchFamily="34" charset="0"/>
              </a:rPr>
              <a:t> entre transports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commun</a:t>
            </a:r>
            <a:r>
              <a:rPr lang="en-US" sz="2000" dirty="0" smtClean="0">
                <a:latin typeface="Arial" panose="020B0604020202020204" pitchFamily="34" charset="0"/>
                <a:cs typeface="Arial" panose="020B0604020202020204" pitchFamily="34" charset="0"/>
              </a:rPr>
              <a:t> et </a:t>
            </a:r>
            <a:r>
              <a:rPr lang="en-US" sz="2000" dirty="0" err="1" smtClean="0">
                <a:latin typeface="Arial" panose="020B0604020202020204" pitchFamily="34" charset="0"/>
                <a:cs typeface="Arial" panose="020B0604020202020204" pitchFamily="34" charset="0"/>
              </a:rPr>
              <a:t>aménagement</a:t>
            </a:r>
            <a:r>
              <a:rPr lang="en-US" sz="2000" dirty="0" smtClean="0">
                <a:latin typeface="Arial" panose="020B0604020202020204" pitchFamily="34" charset="0"/>
                <a:cs typeface="Arial" panose="020B0604020202020204" pitchFamily="34" charset="0"/>
              </a:rPr>
              <a:t> du </a:t>
            </a:r>
            <a:r>
              <a:rPr lang="en-US" sz="2000" dirty="0" err="1" smtClean="0">
                <a:latin typeface="Arial" panose="020B0604020202020204" pitchFamily="34" charset="0"/>
                <a:cs typeface="Arial" panose="020B0604020202020204" pitchFamily="34" charset="0"/>
              </a:rPr>
              <a:t>territoire</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151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4294967295"/>
          </p:nvPr>
        </p:nvSpPr>
        <p:spPr/>
        <p:txBody>
          <a:bodyPr/>
          <a:lstStyle/>
          <a:p>
            <a:r>
              <a:rPr lang="fr-FR" dirty="0">
                <a:solidFill>
                  <a:schemeClr val="bg1"/>
                </a:solidFill>
              </a:rPr>
              <a:t>1</a:t>
            </a:r>
          </a:p>
        </p:txBody>
      </p:sp>
      <p:sp>
        <p:nvSpPr>
          <p:cNvPr id="8" name="Espace réservé du contenu 4"/>
          <p:cNvSpPr txBox="1">
            <a:spLocks/>
          </p:cNvSpPr>
          <p:nvPr/>
        </p:nvSpPr>
        <p:spPr>
          <a:xfrm>
            <a:off x="628650" y="554477"/>
            <a:ext cx="7659316" cy="5558150"/>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719138" indent="-26193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68400" indent="-2540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17663" indent="-246063"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65338" indent="-23653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fr-BE" dirty="0">
                <a:solidFill>
                  <a:schemeClr val="tx1"/>
                </a:solidFill>
                <a:latin typeface="Arial" panose="020B0604020202020204" pitchFamily="34" charset="0"/>
                <a:cs typeface="Arial" panose="020B0604020202020204" pitchFamily="34" charset="0"/>
              </a:rPr>
              <a:t>Et maintenant</a:t>
            </a:r>
            <a:r>
              <a:rPr lang="fr-BE" dirty="0" smtClean="0">
                <a:solidFill>
                  <a:schemeClr val="tx1"/>
                </a:solidFill>
                <a:latin typeface="Arial" panose="020B0604020202020204" pitchFamily="34" charset="0"/>
                <a:cs typeface="Arial" panose="020B0604020202020204" pitchFamily="34" charset="0"/>
              </a:rPr>
              <a:t>…</a:t>
            </a:r>
          </a:p>
          <a:p>
            <a:pPr marL="457200" lvl="1" indent="0" algn="just">
              <a:buNone/>
            </a:pPr>
            <a:endParaRPr lang="fr-BE" dirty="0">
              <a:solidFill>
                <a:schemeClr val="tx1"/>
              </a:solidFill>
              <a:latin typeface="Arial" panose="020B0604020202020204" pitchFamily="34" charset="0"/>
              <a:cs typeface="Arial" panose="020B0604020202020204" pitchFamily="34" charset="0"/>
            </a:endParaRPr>
          </a:p>
          <a:p>
            <a:pPr marL="457200" lvl="1" indent="0" algn="just">
              <a:buNone/>
            </a:pPr>
            <a:endParaRPr lang="fr-BE" dirty="0" smtClean="0">
              <a:solidFill>
                <a:schemeClr val="tx1"/>
              </a:solidFill>
              <a:latin typeface="Arial" panose="020B0604020202020204" pitchFamily="34" charset="0"/>
              <a:cs typeface="Arial" panose="020B0604020202020204" pitchFamily="34" charset="0"/>
            </a:endParaRPr>
          </a:p>
          <a:p>
            <a:pPr marL="457200" lvl="1" indent="0" algn="just">
              <a:buNone/>
            </a:pPr>
            <a:endParaRPr lang="fr-BE" dirty="0">
              <a:solidFill>
                <a:schemeClr val="tx1"/>
              </a:solidFill>
              <a:latin typeface="Arial" panose="020B0604020202020204" pitchFamily="34" charset="0"/>
              <a:cs typeface="Arial" panose="020B0604020202020204" pitchFamily="34" charset="0"/>
            </a:endParaRPr>
          </a:p>
          <a:p>
            <a:pPr marL="457200" lvl="1" indent="0" algn="just">
              <a:buNone/>
            </a:pPr>
            <a:endParaRPr lang="fr-BE" dirty="0" smtClean="0">
              <a:solidFill>
                <a:schemeClr val="tx1"/>
              </a:solidFill>
              <a:latin typeface="Arial" panose="020B0604020202020204" pitchFamily="34" charset="0"/>
              <a:cs typeface="Arial" panose="020B0604020202020204" pitchFamily="34" charset="0"/>
            </a:endParaRPr>
          </a:p>
          <a:p>
            <a:pPr marL="457200" lvl="1" indent="0" algn="just">
              <a:buNone/>
            </a:pPr>
            <a:endParaRPr lang="fr-BE" dirty="0">
              <a:solidFill>
                <a:schemeClr val="tx1"/>
              </a:solidFill>
              <a:latin typeface="Arial" panose="020B0604020202020204" pitchFamily="34" charset="0"/>
              <a:cs typeface="Arial" panose="020B0604020202020204" pitchFamily="34" charset="0"/>
            </a:endParaRPr>
          </a:p>
          <a:p>
            <a:pPr marL="457200" lvl="1" indent="0" algn="just">
              <a:buNone/>
            </a:pPr>
            <a:endParaRPr lang="fr-BE" dirty="0" smtClean="0">
              <a:solidFill>
                <a:schemeClr val="tx1"/>
              </a:solidFill>
              <a:latin typeface="Arial" panose="020B0604020202020204" pitchFamily="34" charset="0"/>
              <a:cs typeface="Arial" panose="020B0604020202020204" pitchFamily="34" charset="0"/>
            </a:endParaRPr>
          </a:p>
          <a:p>
            <a:pPr marL="457200" lvl="1" indent="0" algn="just">
              <a:buNone/>
            </a:pPr>
            <a:endParaRPr lang="fr-BE" dirty="0">
              <a:solidFill>
                <a:schemeClr val="tx1"/>
              </a:solidFill>
              <a:latin typeface="Arial" panose="020B0604020202020204" pitchFamily="34" charset="0"/>
              <a:cs typeface="Arial" panose="020B0604020202020204" pitchFamily="34" charset="0"/>
            </a:endParaRPr>
          </a:p>
          <a:p>
            <a:pPr marL="457200" lvl="1" indent="0" algn="just">
              <a:buNone/>
            </a:pPr>
            <a:endParaRPr lang="fr-BE" dirty="0" smtClean="0">
              <a:solidFill>
                <a:schemeClr val="tx1"/>
              </a:solidFill>
              <a:latin typeface="Arial" panose="020B0604020202020204" pitchFamily="34" charset="0"/>
              <a:cs typeface="Arial" panose="020B0604020202020204" pitchFamily="34" charset="0"/>
            </a:endParaRPr>
          </a:p>
          <a:p>
            <a:pPr marL="457200" lvl="1" indent="0" algn="just">
              <a:buNone/>
            </a:pPr>
            <a:endParaRPr lang="fr-BE" dirty="0">
              <a:solidFill>
                <a:schemeClr val="tx1"/>
              </a:solidFill>
              <a:latin typeface="Arial" panose="020B0604020202020204" pitchFamily="34" charset="0"/>
              <a:cs typeface="Arial" panose="020B0604020202020204" pitchFamily="34" charset="0"/>
            </a:endParaRPr>
          </a:p>
          <a:p>
            <a:pPr marL="457200" lvl="1" indent="0" algn="just">
              <a:buNone/>
            </a:pPr>
            <a:endParaRPr lang="fr-BE" dirty="0" smtClean="0">
              <a:solidFill>
                <a:schemeClr val="tx1"/>
              </a:solidFill>
              <a:latin typeface="Arial" panose="020B0604020202020204" pitchFamily="34" charset="0"/>
              <a:cs typeface="Arial" panose="020B0604020202020204" pitchFamily="34" charset="0"/>
            </a:endParaRPr>
          </a:p>
          <a:p>
            <a:pPr marL="457200" lvl="1" indent="0" algn="just">
              <a:buNone/>
            </a:pPr>
            <a:r>
              <a:rPr lang="fr-BE" dirty="0" smtClean="0">
                <a:solidFill>
                  <a:schemeClr val="tx1"/>
                </a:solidFill>
                <a:latin typeface="Arial" panose="020B0604020202020204" pitchFamily="34" charset="0"/>
                <a:cs typeface="Arial" panose="020B0604020202020204" pitchFamily="34" charset="0"/>
              </a:rPr>
              <a:t>Merci pour votre attention!</a:t>
            </a:r>
            <a:endParaRPr lang="en-US" dirty="0" smtClean="0">
              <a:solidFill>
                <a:schemeClr val="tx1"/>
              </a:solidFill>
              <a:latin typeface="Arial" panose="020B0604020202020204" pitchFamily="34" charset="0"/>
              <a:cs typeface="Arial" panose="020B0604020202020204" pitchFamily="34" charset="0"/>
            </a:endParaRPr>
          </a:p>
          <a:p>
            <a:pPr marL="295275" indent="-285750" algn="just">
              <a:buFont typeface="Wingdings" panose="05000000000000000000" pitchFamily="2" charset="2"/>
              <a:buChar char="Ø"/>
            </a:pPr>
            <a:endParaRPr lang="en-US" sz="1800" dirty="0" smtClean="0">
              <a:solidFill>
                <a:schemeClr val="tx1"/>
              </a:solidFill>
              <a:latin typeface="Arial" panose="020B0604020202020204" pitchFamily="34" charset="0"/>
              <a:cs typeface="Arial" panose="020B0604020202020204" pitchFamily="34" charset="0"/>
            </a:endParaRPr>
          </a:p>
          <a:p>
            <a:pPr marL="9525" indent="0" algn="just">
              <a:buFont typeface="Arial" panose="020B0604020202020204" pitchFamily="34" charset="0"/>
              <a:buNone/>
            </a:pPr>
            <a:endParaRPr lang="fr-BE" sz="1600" dirty="0">
              <a:solidFill>
                <a:schemeClr val="tx1"/>
              </a:solidFill>
              <a:latin typeface="Arial" panose="020B0604020202020204" pitchFamily="34" charset="0"/>
              <a:cs typeface="Arial" panose="020B0604020202020204" pitchFamily="34" charset="0"/>
            </a:endParaRPr>
          </a:p>
        </p:txBody>
      </p:sp>
      <p:sp>
        <p:nvSpPr>
          <p:cNvPr id="5" name="Espace réservé du contenu 4"/>
          <p:cNvSpPr>
            <a:spLocks noGrp="1"/>
          </p:cNvSpPr>
          <p:nvPr>
            <p:ph sz="quarter" idx="4294967295"/>
          </p:nvPr>
        </p:nvSpPr>
        <p:spPr>
          <a:xfrm>
            <a:off x="755959" y="731886"/>
            <a:ext cx="8332472" cy="5203332"/>
          </a:xfrm>
          <a:prstGeom prst="rect">
            <a:avLst/>
          </a:prstGeom>
        </p:spPr>
        <p:txBody>
          <a:bodyPr>
            <a:normAutofit/>
          </a:bodyPr>
          <a:lstStyle/>
          <a:p>
            <a:pPr marL="0" indent="0" algn="just">
              <a:buNone/>
            </a:pPr>
            <a:endParaRPr lang="en-US" sz="1600" dirty="0" smtClean="0"/>
          </a:p>
          <a:p>
            <a:pPr marL="0" indent="0" algn="just">
              <a:buNone/>
            </a:pPr>
            <a:endParaRPr lang="en-US" sz="1600" dirty="0"/>
          </a:p>
          <a:p>
            <a:pPr algn="just"/>
            <a:endParaRPr lang="en-US" sz="1600" dirty="0" smtClean="0"/>
          </a:p>
          <a:p>
            <a:pPr marL="0" indent="0" algn="just">
              <a:buNone/>
            </a:pPr>
            <a:endParaRPr lang="en-US" sz="2000" dirty="0" smtClean="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810" y="1079904"/>
            <a:ext cx="5435182" cy="3621650"/>
          </a:xfrm>
          <a:prstGeom prst="rect">
            <a:avLst/>
          </a:prstGeom>
        </p:spPr>
      </p:pic>
    </p:spTree>
    <p:extLst>
      <p:ext uri="{BB962C8B-B14F-4D97-AF65-F5344CB8AC3E}">
        <p14:creationId xmlns:p14="http://schemas.microsoft.com/office/powerpoint/2010/main" val="41758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12"/>
          </p:nvPr>
        </p:nvSpPr>
        <p:spPr/>
        <p:txBody>
          <a:bodyPr/>
          <a:lstStyle/>
          <a:p>
            <a:r>
              <a:rPr lang="fr-FR" dirty="0">
                <a:solidFill>
                  <a:schemeClr val="bg1"/>
                </a:solidFill>
              </a:rPr>
              <a:t>2</a:t>
            </a:r>
          </a:p>
        </p:txBody>
      </p:sp>
      <p:sp>
        <p:nvSpPr>
          <p:cNvPr id="11" name="Espace réservé du contenu 3">
            <a:extLst>
              <a:ext uri="{FF2B5EF4-FFF2-40B4-BE49-F238E27FC236}">
                <a16:creationId xmlns:a16="http://schemas.microsoft.com/office/drawing/2014/main" id="{B554935C-830C-44C2-914E-DB5EDC7A6D59}"/>
              </a:ext>
            </a:extLst>
          </p:cNvPr>
          <p:cNvSpPr txBox="1">
            <a:spLocks/>
          </p:cNvSpPr>
          <p:nvPr/>
        </p:nvSpPr>
        <p:spPr>
          <a:xfrm>
            <a:off x="213064" y="230635"/>
            <a:ext cx="5761015" cy="4278094"/>
          </a:xfrm>
          <a:prstGeom prst="rect">
            <a:avLst/>
          </a:prstGeom>
          <a:noFill/>
        </p:spPr>
        <p:txBody>
          <a:bodyPr wrap="square">
            <a:spAutoFit/>
          </a:bodyPr>
          <a:lstStyle>
            <a:defPPr>
              <a:defRPr lang="fr-FR"/>
            </a:defPPr>
            <a:lvl1pPr algn="just">
              <a:spcBef>
                <a:spcPts val="800"/>
              </a:spcBef>
              <a:spcAft>
                <a:spcPts val="600"/>
              </a:spcAft>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400"/>
              </a:spcBef>
              <a:spcAft>
                <a:spcPts val="400"/>
              </a:spcAft>
            </a:pPr>
            <a:r>
              <a:rPr lang="fr-FR" sz="2000" b="1" dirty="0">
                <a:solidFill>
                  <a:srgbClr val="4472C4"/>
                </a:solidFill>
                <a:latin typeface="Arial" panose="020B0604020202020204" pitchFamily="34" charset="0"/>
                <a:cs typeface="Arial" panose="020B0604020202020204" pitchFamily="34" charset="0"/>
              </a:rPr>
              <a:t>Conclusions</a:t>
            </a:r>
          </a:p>
          <a:p>
            <a:pPr algn="l">
              <a:spcBef>
                <a:spcPts val="1200"/>
              </a:spcBef>
              <a:spcAft>
                <a:spcPts val="400"/>
              </a:spcAft>
            </a:pPr>
            <a:r>
              <a:rPr lang="fr-FR" sz="1800" b="1" dirty="0">
                <a:latin typeface="HelveticaNeueLT Std" panose="020B0804020202090204" pitchFamily="34" charset="0"/>
                <a:sym typeface="Wingdings" panose="05000000000000000000" pitchFamily="2" charset="2"/>
              </a:rPr>
              <a:t> </a:t>
            </a:r>
            <a:r>
              <a:rPr lang="fr-FR" sz="1800" b="1" dirty="0">
                <a:latin typeface="HelveticaNeueLT Std" panose="020B0804020202090204" pitchFamily="34" charset="0"/>
              </a:rPr>
              <a:t>La mobilité est diversifiée et plurielle</a:t>
            </a:r>
          </a:p>
          <a:p>
            <a:pPr marL="285750" indent="-285750" algn="l">
              <a:spcBef>
                <a:spcPts val="400"/>
              </a:spcBef>
              <a:spcAft>
                <a:spcPts val="400"/>
              </a:spcAft>
              <a:buFont typeface="Wingdings" panose="05000000000000000000" pitchFamily="2" charset="2"/>
              <a:buChar char="è"/>
            </a:pPr>
            <a:r>
              <a:rPr lang="fr-FR" sz="1800" b="1" dirty="0">
                <a:latin typeface="HelveticaNeueLT Std" panose="020B0804020202090204" pitchFamily="34" charset="0"/>
              </a:rPr>
              <a:t>La plupart des comportements sont concernés par des tendances lourdes</a:t>
            </a:r>
          </a:p>
          <a:p>
            <a:pPr marL="285750" indent="-285750" algn="l">
              <a:spcBef>
                <a:spcPts val="400"/>
              </a:spcBef>
              <a:spcAft>
                <a:spcPts val="400"/>
              </a:spcAft>
              <a:buFont typeface="Wingdings" panose="05000000000000000000" pitchFamily="2" charset="2"/>
              <a:buChar char="è"/>
            </a:pPr>
            <a:r>
              <a:rPr lang="fr-FR" sz="1800" b="1" dirty="0">
                <a:latin typeface="HelveticaNeueLT Std" panose="020B0804020202090204" pitchFamily="34" charset="0"/>
              </a:rPr>
              <a:t>Différentes stratégies et politiques mises en place avant la crise sanitaire restent pleinement pertinentes pour la situation post-Covid</a:t>
            </a:r>
          </a:p>
          <a:p>
            <a:pPr marL="285750" indent="-285750" algn="l">
              <a:spcBef>
                <a:spcPts val="400"/>
              </a:spcBef>
              <a:spcAft>
                <a:spcPts val="400"/>
              </a:spcAft>
              <a:buFont typeface="Wingdings" panose="05000000000000000000" pitchFamily="2" charset="2"/>
              <a:buChar char="è"/>
            </a:pPr>
            <a:r>
              <a:rPr lang="fr-FR" sz="1800" b="1" dirty="0">
                <a:latin typeface="HelveticaNeueLT Std" panose="020B0804020202090204" pitchFamily="34" charset="0"/>
              </a:rPr>
              <a:t>Il est toutefois nécessaire de s’interroger sur les objectifs fixés par la vision FAST 2030 par exemple et qui, sans une politique extrêmement ambitieuse, ne seront vraisemblablement pas atteints dans leur intégralité</a:t>
            </a:r>
          </a:p>
          <a:p>
            <a:pPr marL="285750" indent="-285750" algn="l">
              <a:spcBef>
                <a:spcPts val="400"/>
              </a:spcBef>
              <a:spcAft>
                <a:spcPts val="400"/>
              </a:spcAft>
              <a:buFont typeface="Wingdings" panose="05000000000000000000" pitchFamily="2" charset="2"/>
              <a:buChar char="è"/>
            </a:pPr>
            <a:endParaRPr lang="fr-FR" dirty="0"/>
          </a:p>
        </p:txBody>
      </p:sp>
      <p:sp>
        <p:nvSpPr>
          <p:cNvPr id="10" name="ZoneTexte 9">
            <a:extLst>
              <a:ext uri="{FF2B5EF4-FFF2-40B4-BE49-F238E27FC236}">
                <a16:creationId xmlns:a16="http://schemas.microsoft.com/office/drawing/2014/main" id="{0C2FF58F-3F0C-4379-827C-201E74B327C7}"/>
              </a:ext>
            </a:extLst>
          </p:cNvPr>
          <p:cNvSpPr txBox="1"/>
          <p:nvPr/>
        </p:nvSpPr>
        <p:spPr>
          <a:xfrm>
            <a:off x="6428032" y="636164"/>
            <a:ext cx="5533747" cy="4493538"/>
          </a:xfrm>
          <a:prstGeom prst="rect">
            <a:avLst/>
          </a:prstGeom>
          <a:noFill/>
        </p:spPr>
        <p:txBody>
          <a:bodyPr wrap="square">
            <a:spAutoFit/>
          </a:bodyPr>
          <a:lstStyle/>
          <a:p>
            <a:pPr>
              <a:spcBef>
                <a:spcPts val="400"/>
              </a:spcBef>
              <a:spcAft>
                <a:spcPts val="400"/>
              </a:spcAft>
            </a:pPr>
            <a:r>
              <a:rPr lang="fr-FR" sz="1800" b="1">
                <a:latin typeface="HelveticaNeueLT Std" panose="020B0804020202090204" pitchFamily="34" charset="0"/>
                <a:sym typeface="Wingdings" panose="05000000000000000000" pitchFamily="2" charset="2"/>
              </a:rPr>
              <a:t> </a:t>
            </a:r>
            <a:r>
              <a:rPr lang="fr-FR" sz="1800" b="1">
                <a:latin typeface="HelveticaNeueLT Std" panose="020B0804020202090204" pitchFamily="34" charset="0"/>
              </a:rPr>
              <a:t>Les experts soulignent que sur le long terme, les politiques de transport et d’aménagement du territoire auront plus d’impact sur les comportements que la Covid-19</a:t>
            </a:r>
          </a:p>
          <a:p>
            <a:pPr>
              <a:spcBef>
                <a:spcPts val="400"/>
              </a:spcBef>
              <a:spcAft>
                <a:spcPts val="400"/>
              </a:spcAft>
            </a:pPr>
            <a:r>
              <a:rPr lang="fr-FR" b="1">
                <a:latin typeface="HelveticaNeueLT Std" panose="020B0804020202090204" pitchFamily="34" charset="0"/>
                <a:sym typeface="Wingdings" panose="05000000000000000000" pitchFamily="2" charset="2"/>
              </a:rPr>
              <a:t> </a:t>
            </a:r>
            <a:r>
              <a:rPr lang="fr-FR" b="1">
                <a:latin typeface="HelveticaNeueLT Std" panose="020B0804020202090204" pitchFamily="34" charset="0"/>
              </a:rPr>
              <a:t>Les objectifs doivent être fixés en adéquation avec les réalités territoriales, qui ne sont pas les mêmes partout</a:t>
            </a:r>
          </a:p>
          <a:p>
            <a:pPr>
              <a:spcBef>
                <a:spcPts val="400"/>
              </a:spcBef>
              <a:spcAft>
                <a:spcPts val="400"/>
              </a:spcAft>
            </a:pPr>
            <a:r>
              <a:rPr lang="fr-FR" b="1">
                <a:latin typeface="HelveticaNeueLT Std" panose="020B0804020202090204" pitchFamily="34" charset="0"/>
                <a:sym typeface="Wingdings" panose="05000000000000000000" pitchFamily="2" charset="2"/>
              </a:rPr>
              <a:t> </a:t>
            </a:r>
            <a:r>
              <a:rPr lang="fr-FR" b="1">
                <a:latin typeface="HelveticaNeueLT Std" panose="020B0804020202090204" pitchFamily="34" charset="0"/>
              </a:rPr>
              <a:t>La crise et ses conséquences montrent l'importance de la régulation publique :</a:t>
            </a:r>
          </a:p>
          <a:p>
            <a:pPr marL="285750" indent="-285750">
              <a:spcBef>
                <a:spcPts val="400"/>
              </a:spcBef>
              <a:spcAft>
                <a:spcPts val="400"/>
              </a:spcAft>
              <a:buFont typeface="Arial" panose="020B0604020202020204" pitchFamily="34" charset="0"/>
              <a:buChar char="•"/>
            </a:pPr>
            <a:r>
              <a:rPr lang="fr-FR" sz="1400"/>
              <a:t>pour inciter à organiser le télétravail</a:t>
            </a:r>
          </a:p>
          <a:p>
            <a:pPr marL="285750" indent="-285750">
              <a:spcBef>
                <a:spcPts val="400"/>
              </a:spcBef>
              <a:spcAft>
                <a:spcPts val="400"/>
              </a:spcAft>
              <a:buFont typeface="Arial" panose="020B0604020202020204" pitchFamily="34" charset="0"/>
              <a:buChar char="•"/>
            </a:pPr>
            <a:r>
              <a:rPr lang="fr-FR" sz="1400"/>
              <a:t>pour adapter l'offre de transport public et l'aménagement des infrastructures de mobilité</a:t>
            </a:r>
          </a:p>
          <a:p>
            <a:pPr marL="285750" indent="-285750">
              <a:spcBef>
                <a:spcPts val="400"/>
              </a:spcBef>
              <a:spcAft>
                <a:spcPts val="400"/>
              </a:spcAft>
              <a:buFont typeface="Arial" panose="020B0604020202020204" pitchFamily="34" charset="0"/>
              <a:buChar char="•"/>
            </a:pPr>
            <a:r>
              <a:rPr lang="fr-FR" sz="1400"/>
              <a:t>pour réfléchir à l'organisation du territoire (lieux de télétravail, offre de services…)</a:t>
            </a:r>
          </a:p>
          <a:p>
            <a:pPr marL="285750" indent="-285750">
              <a:spcBef>
                <a:spcPts val="400"/>
              </a:spcBef>
              <a:spcAft>
                <a:spcPts val="400"/>
              </a:spcAft>
              <a:buFont typeface="Arial" panose="020B0604020202020204" pitchFamily="34" charset="0"/>
              <a:buChar char="•"/>
            </a:pPr>
            <a:r>
              <a:rPr lang="fr-FR" sz="1400"/>
              <a:t>pour réduire la fracture numérique…</a:t>
            </a:r>
            <a:endParaRPr lang="fr-BE" sz="1400"/>
          </a:p>
        </p:txBody>
      </p:sp>
      <p:pic>
        <p:nvPicPr>
          <p:cNvPr id="16" name="Image 15" descr="Une image contenant table&#10;&#10;Description générée automatiquement">
            <a:extLst>
              <a:ext uri="{FF2B5EF4-FFF2-40B4-BE49-F238E27FC236}">
                <a16:creationId xmlns:a16="http://schemas.microsoft.com/office/drawing/2014/main" id="{C1AAB64C-3E99-4FED-8B29-F249F1B8B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21" y="4283324"/>
            <a:ext cx="5865779" cy="1203076"/>
          </a:xfrm>
          <a:prstGeom prst="rect">
            <a:avLst/>
          </a:prstGeom>
        </p:spPr>
      </p:pic>
    </p:spTree>
    <p:extLst>
      <p:ext uri="{BB962C8B-B14F-4D97-AF65-F5344CB8AC3E}">
        <p14:creationId xmlns:p14="http://schemas.microsoft.com/office/powerpoint/2010/main" val="1706181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ZoneTexte 46">
            <a:extLst>
              <a:ext uri="{FF2B5EF4-FFF2-40B4-BE49-F238E27FC236}">
                <a16:creationId xmlns:a16="http://schemas.microsoft.com/office/drawing/2014/main" id="{BF0D2295-07F9-4BBF-B9E0-26496DBE653C}"/>
              </a:ext>
            </a:extLst>
          </p:cNvPr>
          <p:cNvSpPr txBox="1"/>
          <p:nvPr/>
        </p:nvSpPr>
        <p:spPr>
          <a:xfrm>
            <a:off x="1490133" y="2779701"/>
            <a:ext cx="9798756" cy="492443"/>
          </a:xfrm>
          <a:prstGeom prst="rect">
            <a:avLst/>
          </a:prstGeom>
          <a:noFill/>
        </p:spPr>
        <p:txBody>
          <a:bodyPr wrap="square" rtlCol="0">
            <a:spAutoFit/>
          </a:bodyPr>
          <a:lstStyle/>
          <a:p>
            <a:pPr algn="ctr"/>
            <a:r>
              <a:rPr lang="fr-FR" sz="2600" b="1" cap="all" dirty="0">
                <a:solidFill>
                  <a:srgbClr val="4472C4"/>
                </a:solidFill>
                <a:latin typeface="Arial" panose="020B0604020202020204" pitchFamily="34" charset="0"/>
                <a:cs typeface="Arial" panose="020B0604020202020204" pitchFamily="34" charset="0"/>
              </a:rPr>
              <a:t>Aperçu des tendances avant la crise sanitaire</a:t>
            </a:r>
          </a:p>
        </p:txBody>
      </p:sp>
    </p:spTree>
    <p:extLst>
      <p:ext uri="{BB962C8B-B14F-4D97-AF65-F5344CB8AC3E}">
        <p14:creationId xmlns:p14="http://schemas.microsoft.com/office/powerpoint/2010/main" val="2265747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AD9C9D6-3C05-43A8-B89C-3244E9293DA5}"/>
              </a:ext>
            </a:extLst>
          </p:cNvPr>
          <p:cNvPicPr/>
          <p:nvPr/>
        </p:nvPicPr>
        <p:blipFill rotWithShape="1">
          <a:blip r:embed="rId3"/>
          <a:srcRect l="12846" t="5486" r="11128" b="16836"/>
          <a:stretch/>
        </p:blipFill>
        <p:spPr>
          <a:xfrm>
            <a:off x="6073525" y="1521044"/>
            <a:ext cx="6028265" cy="3060788"/>
          </a:xfrm>
          <a:prstGeom prst="rect">
            <a:avLst/>
          </a:prstGeom>
          <a:ln w="6350">
            <a:noFill/>
          </a:ln>
        </p:spPr>
      </p:pic>
      <p:sp>
        <p:nvSpPr>
          <p:cNvPr id="8" name="Rectangle 7">
            <a:extLst>
              <a:ext uri="{FF2B5EF4-FFF2-40B4-BE49-F238E27FC236}">
                <a16:creationId xmlns:a16="http://schemas.microsoft.com/office/drawing/2014/main" id="{3766285E-3FBB-4994-B737-47955225C0B5}"/>
              </a:ext>
            </a:extLst>
          </p:cNvPr>
          <p:cNvSpPr/>
          <p:nvPr/>
        </p:nvSpPr>
        <p:spPr>
          <a:xfrm>
            <a:off x="6093588" y="4658822"/>
            <a:ext cx="5851309" cy="864811"/>
          </a:xfrm>
          <a:prstGeom prst="rect">
            <a:avLst/>
          </a:prstGeom>
        </p:spPr>
        <p:txBody>
          <a:bodyPr wrap="square">
            <a:noAutofit/>
          </a:bodyPr>
          <a:lstStyle/>
          <a:p>
            <a:pPr algn="ctr">
              <a:lnSpc>
                <a:spcPct val="107000"/>
              </a:lnSpc>
              <a:spcAft>
                <a:spcPts val="800"/>
              </a:spcAft>
            </a:pPr>
            <a:r>
              <a:rPr lang="fr-BE" sz="1400" i="1" kern="1200" dirty="0">
                <a:solidFill>
                  <a:srgbClr val="6BB3AA"/>
                </a:solidFill>
                <a:effectLst/>
                <a:latin typeface="Calibri" panose="020F0502020204030204" pitchFamily="34" charset="0"/>
                <a:ea typeface="Calibri" panose="020F0502020204030204" pitchFamily="34" charset="0"/>
                <a:cs typeface="Arial" panose="020B0604020202020204" pitchFamily="34" charset="0"/>
              </a:rPr>
              <a:t>Parts modales des modes de transport en Belgique (nombre de déplacements à gauche ; distance à droite). Source : SPF Mobilité et Transports (2019)</a:t>
            </a:r>
            <a:endParaRPr lang="fr-BE"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4430959-CF4C-4FCF-8DFA-5CEE9B818E00}"/>
              </a:ext>
            </a:extLst>
          </p:cNvPr>
          <p:cNvSpPr txBox="1"/>
          <p:nvPr/>
        </p:nvSpPr>
        <p:spPr>
          <a:xfrm>
            <a:off x="199752" y="1373383"/>
            <a:ext cx="6096000" cy="369332"/>
          </a:xfrm>
          <a:prstGeom prst="rect">
            <a:avLst/>
          </a:prstGeom>
          <a:noFill/>
        </p:spPr>
        <p:txBody>
          <a:bodyPr wrap="square">
            <a:spAutoFit/>
          </a:bodyPr>
          <a:lstStyle/>
          <a:p>
            <a:pPr marL="285750" indent="-285750">
              <a:lnSpc>
                <a:spcPct val="100000"/>
              </a:lnSpc>
              <a:spcBef>
                <a:spcPts val="0"/>
              </a:spcBef>
              <a:buFont typeface="Wingdings" panose="05000000000000000000" pitchFamily="2" charset="2"/>
              <a:buChar char="Ø"/>
            </a:pPr>
            <a:r>
              <a:rPr lang="fr-FR" sz="1800" b="1" dirty="0">
                <a:latin typeface="Arial" panose="020B0604020202020204" pitchFamily="34" charset="0"/>
                <a:cs typeface="Arial" panose="020B0604020202020204" pitchFamily="34" charset="0"/>
              </a:rPr>
              <a:t>Persistance des parts modales depuis 20 ans</a:t>
            </a:r>
          </a:p>
        </p:txBody>
      </p:sp>
      <p:sp>
        <p:nvSpPr>
          <p:cNvPr id="10" name="ZoneTexte 9">
            <a:extLst>
              <a:ext uri="{FF2B5EF4-FFF2-40B4-BE49-F238E27FC236}">
                <a16:creationId xmlns:a16="http://schemas.microsoft.com/office/drawing/2014/main" id="{57D411A4-FB67-464F-96B4-774ECB5346F4}"/>
              </a:ext>
            </a:extLst>
          </p:cNvPr>
          <p:cNvSpPr txBox="1"/>
          <p:nvPr/>
        </p:nvSpPr>
        <p:spPr>
          <a:xfrm>
            <a:off x="485864" y="1676543"/>
            <a:ext cx="5587661" cy="1277273"/>
          </a:xfrm>
          <a:prstGeom prst="rect">
            <a:avLst/>
          </a:prstGeom>
          <a:noFill/>
        </p:spPr>
        <p:txBody>
          <a:bodyPr wrap="square">
            <a:spAutoFit/>
          </a:bodyPr>
          <a:lstStyle/>
          <a:p>
            <a:pPr marL="285750" indent="-285750">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L</a:t>
            </a:r>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voiture est le moyen de transport qui prédomine parmi les modes de locomotion utilisés</a:t>
            </a:r>
          </a:p>
          <a:p>
            <a:pPr marL="285750" indent="-285750">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L</a:t>
            </a:r>
            <a:r>
              <a:rPr lang="fr-FR" dirty="0" smtClean="0">
                <a:latin typeface="Arial" panose="020B0604020202020204" pitchFamily="34" charset="0"/>
                <a:cs typeface="Arial" panose="020B0604020202020204" pitchFamily="34" charset="0"/>
              </a:rPr>
              <a:t>égère </a:t>
            </a:r>
            <a:r>
              <a:rPr lang="fr-FR" dirty="0">
                <a:latin typeface="Arial" panose="020B0604020202020204" pitchFamily="34" charset="0"/>
                <a:cs typeface="Arial" panose="020B0604020202020204" pitchFamily="34" charset="0"/>
              </a:rPr>
              <a:t>percée des transports en commun et du vélo</a:t>
            </a:r>
          </a:p>
        </p:txBody>
      </p:sp>
      <p:sp>
        <p:nvSpPr>
          <p:cNvPr id="12" name="ZoneTexte 11">
            <a:extLst>
              <a:ext uri="{FF2B5EF4-FFF2-40B4-BE49-F238E27FC236}">
                <a16:creationId xmlns:a16="http://schemas.microsoft.com/office/drawing/2014/main" id="{22773B5E-2A9A-4E6C-A7E3-1805455DE350}"/>
              </a:ext>
            </a:extLst>
          </p:cNvPr>
          <p:cNvSpPr txBox="1"/>
          <p:nvPr/>
        </p:nvSpPr>
        <p:spPr>
          <a:xfrm>
            <a:off x="485864" y="3954136"/>
            <a:ext cx="5424878" cy="1477328"/>
          </a:xfrm>
          <a:prstGeom prst="rect">
            <a:avLst/>
          </a:prstGeom>
          <a:noFill/>
        </p:spPr>
        <p:txBody>
          <a:bodyPr wrap="square">
            <a:spAutoFit/>
          </a:bodyPr>
          <a:lstStyle>
            <a:defPPr>
              <a:defRPr lang="fr-FR"/>
            </a:defPPr>
            <a:lvl1pPr>
              <a:defRPr sz="1400">
                <a:latin typeface="HelveticaNeue LT 45 Lt" panose="020B0404020002020204" pitchFamily="34" charset="0"/>
              </a:defRPr>
            </a:lvl1pPr>
          </a:lstStyle>
          <a:p>
            <a:pPr marL="285750" indent="-285750">
              <a:buFont typeface="Arial" panose="020B0604020202020204" pitchFamily="34" charset="0"/>
              <a:buChar char="•"/>
            </a:pPr>
            <a:r>
              <a:rPr lang="fr-FR" sz="1800" dirty="0">
                <a:latin typeface="Arial" panose="020B0604020202020204" pitchFamily="34" charset="0"/>
                <a:cs typeface="Arial" panose="020B0604020202020204" pitchFamily="34" charset="0"/>
              </a:rPr>
              <a:t>Domicile-travail : 80% en voiture, aux heures de </a:t>
            </a:r>
            <a:r>
              <a:rPr lang="fr-FR" sz="1800" dirty="0" smtClean="0">
                <a:latin typeface="Arial" panose="020B0604020202020204" pitchFamily="34" charset="0"/>
                <a:cs typeface="Arial" panose="020B0604020202020204" pitchFamily="34" charset="0"/>
              </a:rPr>
              <a:t>pointe</a:t>
            </a:r>
          </a:p>
          <a:p>
            <a:pPr marL="285750" indent="-285750">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800" dirty="0">
                <a:latin typeface="Arial" panose="020B0604020202020204" pitchFamily="34" charset="0"/>
                <a:cs typeface="Arial" panose="020B0604020202020204" pitchFamily="34" charset="0"/>
              </a:rPr>
              <a:t>Trajets scolaires : courtes distances, transports collectifs, heures de </a:t>
            </a:r>
            <a:r>
              <a:rPr lang="fr-FR" sz="1800" dirty="0" smtClean="0">
                <a:latin typeface="Arial" panose="020B0604020202020204" pitchFamily="34" charset="0"/>
                <a:cs typeface="Arial" panose="020B0604020202020204" pitchFamily="34" charset="0"/>
              </a:rPr>
              <a:t>pointe</a:t>
            </a:r>
            <a:endParaRPr lang="fr-FR" sz="1800"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6ABE171-23E0-42EF-914C-31950B8DE480}"/>
              </a:ext>
            </a:extLst>
          </p:cNvPr>
          <p:cNvSpPr txBox="1"/>
          <p:nvPr/>
        </p:nvSpPr>
        <p:spPr>
          <a:xfrm>
            <a:off x="184170" y="3030806"/>
            <a:ext cx="6028265" cy="923330"/>
          </a:xfrm>
          <a:prstGeom prst="rect">
            <a:avLst/>
          </a:prstGeom>
          <a:noFill/>
        </p:spPr>
        <p:txBody>
          <a:bodyPr wrap="square">
            <a:spAutoFit/>
          </a:bodyPr>
          <a:lstStyle/>
          <a:p>
            <a:pPr marL="285750" indent="-285750">
              <a:lnSpc>
                <a:spcPct val="100000"/>
              </a:lnSpc>
              <a:spcBef>
                <a:spcPts val="0"/>
              </a:spcBef>
              <a:buFont typeface="Wingdings" panose="05000000000000000000" pitchFamily="2" charset="2"/>
              <a:buChar char="Ø"/>
            </a:pPr>
            <a:r>
              <a:rPr lang="fr-FR" sz="1800" b="1" dirty="0">
                <a:latin typeface="Arial" panose="020B0604020202020204" pitchFamily="34" charset="0"/>
                <a:cs typeface="Arial" panose="020B0604020202020204" pitchFamily="34" charset="0"/>
                <a:sym typeface="Wingdings" panose="05000000000000000000" pitchFamily="2" charset="2"/>
              </a:rPr>
              <a:t>Choix du mode influencé par </a:t>
            </a:r>
            <a:r>
              <a:rPr lang="fr-FR" sz="1800" b="1" dirty="0">
                <a:latin typeface="Arial" panose="020B0604020202020204" pitchFamily="34" charset="0"/>
                <a:cs typeface="Arial" panose="020B0604020202020204" pitchFamily="34" charset="0"/>
              </a:rPr>
              <a:t>plusieurs facteurs dont </a:t>
            </a:r>
            <a:r>
              <a:rPr lang="fr-FR" b="1" dirty="0">
                <a:latin typeface="Arial" panose="020B0604020202020204" pitchFamily="34" charset="0"/>
                <a:cs typeface="Arial" panose="020B0604020202020204" pitchFamily="34" charset="0"/>
              </a:rPr>
              <a:t>l</a:t>
            </a:r>
            <a:r>
              <a:rPr lang="fr-FR" sz="1800" b="1" dirty="0">
                <a:latin typeface="Arial" panose="020B0604020202020204" pitchFamily="34" charset="0"/>
                <a:cs typeface="Arial" panose="020B0604020202020204" pitchFamily="34" charset="0"/>
              </a:rPr>
              <a:t>es lieux de départ et d’arrivée, la distance, les motifs…</a:t>
            </a:r>
          </a:p>
        </p:txBody>
      </p:sp>
      <p:sp>
        <p:nvSpPr>
          <p:cNvPr id="24" name="ZoneTexte 23">
            <a:extLst>
              <a:ext uri="{FF2B5EF4-FFF2-40B4-BE49-F238E27FC236}">
                <a16:creationId xmlns:a16="http://schemas.microsoft.com/office/drawing/2014/main" id="{4A3D7A61-49C0-46C4-B40E-CF0BB315BC4A}"/>
              </a:ext>
            </a:extLst>
          </p:cNvPr>
          <p:cNvSpPr txBox="1"/>
          <p:nvPr/>
        </p:nvSpPr>
        <p:spPr>
          <a:xfrm>
            <a:off x="199752" y="775718"/>
            <a:ext cx="4811697" cy="400110"/>
          </a:xfrm>
          <a:prstGeom prst="rect">
            <a:avLst/>
          </a:prstGeom>
          <a:noFill/>
        </p:spPr>
        <p:txBody>
          <a:bodyPr wrap="square" rtlCol="0">
            <a:spAutoFit/>
          </a:bodyPr>
          <a:lstStyle/>
          <a:p>
            <a:r>
              <a:rPr lang="fr-FR" sz="2000" b="1" dirty="0">
                <a:solidFill>
                  <a:srgbClr val="4472C4"/>
                </a:solidFill>
                <a:latin typeface="Arial" panose="020B0604020202020204" pitchFamily="34" charset="0"/>
                <a:cs typeface="Arial" panose="020B0604020202020204" pitchFamily="34" charset="0"/>
              </a:rPr>
              <a:t>Les parts modales</a:t>
            </a:r>
          </a:p>
        </p:txBody>
      </p:sp>
      <p:sp>
        <p:nvSpPr>
          <p:cNvPr id="2" name="ZoneTexte 1">
            <a:extLst>
              <a:ext uri="{FF2B5EF4-FFF2-40B4-BE49-F238E27FC236}">
                <a16:creationId xmlns:a16="http://schemas.microsoft.com/office/drawing/2014/main" id="{106A2730-2417-4A6E-B103-743D2AD8848E}"/>
              </a:ext>
            </a:extLst>
          </p:cNvPr>
          <p:cNvSpPr txBox="1"/>
          <p:nvPr/>
        </p:nvSpPr>
        <p:spPr>
          <a:xfrm>
            <a:off x="6287565" y="1145050"/>
            <a:ext cx="2389238" cy="521109"/>
          </a:xfrm>
          <a:prstGeom prst="rect">
            <a:avLst/>
          </a:prstGeom>
        </p:spPr>
        <p:txBody>
          <a:bodyPr vert="horz" wrap="square" lIns="91440" tIns="45720" rIns="91440" bIns="45720" rtlCol="0">
            <a:noAutofit/>
          </a:bodyPr>
          <a:lstStyle/>
          <a:p>
            <a:pPr marL="0" indent="0">
              <a:buNone/>
            </a:pPr>
            <a:r>
              <a:rPr lang="fr-FR" sz="1350" dirty="0">
                <a:latin typeface="HelveticaNeue LT 45 Lt" panose="020B0404020002020204" pitchFamily="34" charset="0"/>
              </a:rPr>
              <a:t>Nombre de déplacements  </a:t>
            </a:r>
            <a:endParaRPr lang="fr-BE" sz="1350" dirty="0">
              <a:latin typeface="HelveticaNeue LT 45 Lt" panose="020B0404020002020204" pitchFamily="34" charset="0"/>
            </a:endParaRPr>
          </a:p>
        </p:txBody>
      </p:sp>
      <p:sp>
        <p:nvSpPr>
          <p:cNvPr id="11" name="ZoneTexte 10">
            <a:extLst>
              <a:ext uri="{FF2B5EF4-FFF2-40B4-BE49-F238E27FC236}">
                <a16:creationId xmlns:a16="http://schemas.microsoft.com/office/drawing/2014/main" id="{5864C734-08AF-41DA-A000-CA076C33B5C5}"/>
              </a:ext>
            </a:extLst>
          </p:cNvPr>
          <p:cNvSpPr txBox="1"/>
          <p:nvPr/>
        </p:nvSpPr>
        <p:spPr>
          <a:xfrm>
            <a:off x="9889180" y="1131860"/>
            <a:ext cx="1992083" cy="521109"/>
          </a:xfrm>
          <a:prstGeom prst="rect">
            <a:avLst/>
          </a:prstGeom>
        </p:spPr>
        <p:txBody>
          <a:bodyPr vert="horz" wrap="square" lIns="91440" tIns="45720" rIns="91440" bIns="45720" rtlCol="0">
            <a:noAutofit/>
          </a:bodyPr>
          <a:lstStyle/>
          <a:p>
            <a:pPr marL="0" indent="0">
              <a:buNone/>
            </a:pPr>
            <a:r>
              <a:rPr lang="fr-FR" sz="1350" dirty="0">
                <a:latin typeface="HelveticaNeue LT 45 Lt" panose="020B0404020002020204" pitchFamily="34" charset="0"/>
              </a:rPr>
              <a:t>Distance parcourue </a:t>
            </a:r>
            <a:endParaRPr lang="fr-BE" sz="1350" dirty="0">
              <a:latin typeface="HelveticaNeue LT 45 Lt" panose="020B0404020002020204" pitchFamily="34" charset="0"/>
            </a:endParaRPr>
          </a:p>
        </p:txBody>
      </p:sp>
    </p:spTree>
    <p:extLst>
      <p:ext uri="{BB962C8B-B14F-4D97-AF65-F5344CB8AC3E}">
        <p14:creationId xmlns:p14="http://schemas.microsoft.com/office/powerpoint/2010/main" val="196712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E2961D-DCD6-4233-AFB9-63C660549E5E}"/>
              </a:ext>
            </a:extLst>
          </p:cNvPr>
          <p:cNvPicPr/>
          <p:nvPr/>
        </p:nvPicPr>
        <p:blipFill rotWithShape="1">
          <a:blip r:embed="rId2">
            <a:extLst>
              <a:ext uri="{28A0092B-C50C-407E-A947-70E740481C1C}">
                <a14:useLocalDpi xmlns:a14="http://schemas.microsoft.com/office/drawing/2010/main" val="0"/>
              </a:ext>
            </a:extLst>
          </a:blip>
          <a:srcRect l="2211" t="16997" r="2851" b="6209"/>
          <a:stretch/>
        </p:blipFill>
        <p:spPr>
          <a:xfrm>
            <a:off x="472777" y="1164659"/>
            <a:ext cx="6873496" cy="3542096"/>
          </a:xfrm>
          <a:prstGeom prst="rect">
            <a:avLst/>
          </a:prstGeom>
        </p:spPr>
      </p:pic>
      <p:sp>
        <p:nvSpPr>
          <p:cNvPr id="9" name="ZoneTexte 8">
            <a:extLst>
              <a:ext uri="{FF2B5EF4-FFF2-40B4-BE49-F238E27FC236}">
                <a16:creationId xmlns:a16="http://schemas.microsoft.com/office/drawing/2014/main" id="{124132D1-962B-4AAA-8156-65313F475699}"/>
              </a:ext>
            </a:extLst>
          </p:cNvPr>
          <p:cNvSpPr txBox="1"/>
          <p:nvPr/>
        </p:nvSpPr>
        <p:spPr>
          <a:xfrm>
            <a:off x="7659173" y="1366046"/>
            <a:ext cx="4163897" cy="3139321"/>
          </a:xfrm>
          <a:prstGeom prst="rect">
            <a:avLst/>
          </a:prstGeom>
          <a:noFill/>
        </p:spPr>
        <p:txBody>
          <a:bodyPr wrap="square">
            <a:spAutoFit/>
          </a:bodyPr>
          <a:lstStyle/>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La fréquence d’usage d’un véhicule privé diffère selon le type de territoire</a:t>
            </a:r>
          </a:p>
          <a:p>
            <a:pPr marL="285750" indent="-285750" algn="just">
              <a:buFont typeface="Wingdings" panose="05000000000000000000" pitchFamily="2" charset="2"/>
              <a:buChar char="Ø"/>
            </a:pP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Le train est utilisé de manière relativement invariable selon que le point de départ soit un milieu urbain, semi-rural ou rural</a:t>
            </a:r>
          </a:p>
          <a:p>
            <a:pPr marL="285750" indent="-285750" algn="just">
              <a:buFont typeface="Wingdings" panose="05000000000000000000" pitchFamily="2" charset="2"/>
              <a:buChar char="Ø"/>
            </a:pP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Le train est surtout utilisé lorsque la distance à parcourir dépasse 30 km</a:t>
            </a:r>
          </a:p>
        </p:txBody>
      </p:sp>
      <p:sp>
        <p:nvSpPr>
          <p:cNvPr id="10" name="ZoneTexte 9">
            <a:extLst>
              <a:ext uri="{FF2B5EF4-FFF2-40B4-BE49-F238E27FC236}">
                <a16:creationId xmlns:a16="http://schemas.microsoft.com/office/drawing/2014/main" id="{3C57798D-9A03-4418-8580-C545BA5C262E}"/>
              </a:ext>
            </a:extLst>
          </p:cNvPr>
          <p:cNvSpPr txBox="1"/>
          <p:nvPr/>
        </p:nvSpPr>
        <p:spPr>
          <a:xfrm>
            <a:off x="368930" y="384688"/>
            <a:ext cx="4811697" cy="400110"/>
          </a:xfrm>
          <a:prstGeom prst="rect">
            <a:avLst/>
          </a:prstGeom>
          <a:noFill/>
        </p:spPr>
        <p:txBody>
          <a:bodyPr wrap="square" rtlCol="0">
            <a:spAutoFit/>
          </a:bodyPr>
          <a:lstStyle/>
          <a:p>
            <a:r>
              <a:rPr lang="fr-FR" sz="2000" b="1" dirty="0">
                <a:solidFill>
                  <a:srgbClr val="4472C4"/>
                </a:solidFill>
                <a:latin typeface="Arial" panose="020B0604020202020204" pitchFamily="34" charset="0"/>
                <a:cs typeface="Arial" panose="020B0604020202020204" pitchFamily="34" charset="0"/>
              </a:rPr>
              <a:t>Transport et territoire</a:t>
            </a:r>
          </a:p>
        </p:txBody>
      </p:sp>
      <p:sp>
        <p:nvSpPr>
          <p:cNvPr id="6" name="Rectangle 5">
            <a:extLst>
              <a:ext uri="{FF2B5EF4-FFF2-40B4-BE49-F238E27FC236}">
                <a16:creationId xmlns:a16="http://schemas.microsoft.com/office/drawing/2014/main" id="{03E55998-3397-4967-86AE-9059AC31261B}"/>
              </a:ext>
            </a:extLst>
          </p:cNvPr>
          <p:cNvSpPr/>
          <p:nvPr/>
        </p:nvSpPr>
        <p:spPr>
          <a:xfrm>
            <a:off x="983870" y="4828530"/>
            <a:ext cx="5851309" cy="864811"/>
          </a:xfrm>
          <a:prstGeom prst="rect">
            <a:avLst/>
          </a:prstGeom>
        </p:spPr>
        <p:txBody>
          <a:bodyPr wrap="square">
            <a:noAutofit/>
          </a:bodyPr>
          <a:lstStyle/>
          <a:p>
            <a:pPr algn="ctr">
              <a:lnSpc>
                <a:spcPct val="107000"/>
              </a:lnSpc>
              <a:spcAft>
                <a:spcPts val="800"/>
              </a:spcAft>
            </a:pPr>
            <a:r>
              <a:rPr lang="fr-BE" sz="1400" i="1" kern="1200">
                <a:solidFill>
                  <a:srgbClr val="6BB3AA"/>
                </a:solidFill>
                <a:effectLst/>
                <a:latin typeface="Calibri" panose="020F0502020204030204" pitchFamily="34" charset="0"/>
                <a:ea typeface="Calibri" panose="020F0502020204030204" pitchFamily="34" charset="0"/>
                <a:cs typeface="Arial" panose="020B0604020202020204" pitchFamily="34" charset="0"/>
              </a:rPr>
              <a:t>Fréquences d’usage de la voiture selon le degré d’urbanisation du domicile du répondant (n=1299 répondants). Source : </a:t>
            </a:r>
            <a:r>
              <a:rPr lang="fr-BE" sz="1400" i="1" kern="1200" err="1">
                <a:solidFill>
                  <a:srgbClr val="6BB3AA"/>
                </a:solidFill>
                <a:effectLst/>
                <a:latin typeface="Calibri" panose="020F0502020204030204" pitchFamily="34" charset="0"/>
                <a:ea typeface="Calibri" panose="020F0502020204030204" pitchFamily="34" charset="0"/>
                <a:cs typeface="Arial" panose="020B0604020202020204" pitchFamily="34" charset="0"/>
              </a:rPr>
              <a:t>MOBWAL</a:t>
            </a:r>
            <a:r>
              <a:rPr lang="fr-BE" sz="1400" i="1" kern="1200">
                <a:solidFill>
                  <a:srgbClr val="6BB3AA"/>
                </a:solidFill>
                <a:effectLst/>
                <a:latin typeface="Calibri" panose="020F0502020204030204" pitchFamily="34" charset="0"/>
                <a:ea typeface="Calibri" panose="020F0502020204030204" pitchFamily="34" charset="0"/>
                <a:cs typeface="Arial" panose="020B0604020202020204" pitchFamily="34" charset="0"/>
              </a:rPr>
              <a:t> 2017, Calculs </a:t>
            </a:r>
            <a:r>
              <a:rPr lang="fr-BE" sz="1400" i="1" kern="1200" err="1">
                <a:solidFill>
                  <a:srgbClr val="6BB3AA"/>
                </a:solidFill>
                <a:effectLst/>
                <a:latin typeface="Calibri" panose="020F0502020204030204" pitchFamily="34" charset="0"/>
                <a:ea typeface="Calibri" panose="020F0502020204030204" pitchFamily="34" charset="0"/>
                <a:cs typeface="Arial" panose="020B0604020202020204" pitchFamily="34" charset="0"/>
              </a:rPr>
              <a:t>IWEPS</a:t>
            </a:r>
            <a:endParaRPr lang="fr-BE"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1DF2858-47B1-4F55-8582-4ABC591FAFDB}"/>
              </a:ext>
            </a:extLst>
          </p:cNvPr>
          <p:cNvSpPr/>
          <p:nvPr/>
        </p:nvSpPr>
        <p:spPr>
          <a:xfrm>
            <a:off x="368930" y="989147"/>
            <a:ext cx="6977343" cy="371760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354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819370FB-3F20-4D92-A612-DF2444944821}"/>
              </a:ext>
            </a:extLst>
          </p:cNvPr>
          <p:cNvSpPr txBox="1"/>
          <p:nvPr/>
        </p:nvSpPr>
        <p:spPr>
          <a:xfrm>
            <a:off x="7430655" y="609618"/>
            <a:ext cx="4376334" cy="5324535"/>
          </a:xfrm>
          <a:prstGeom prst="rect">
            <a:avLst/>
          </a:prstGeom>
          <a:noFill/>
        </p:spPr>
        <p:txBody>
          <a:bodyPr wrap="square">
            <a:spAutoFit/>
          </a:bodyPr>
          <a:lstStyle/>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La part de logements produits à plus de 3 km des gares n’a cessé de croître ces dernières décennies</a:t>
            </a:r>
          </a:p>
          <a:p>
            <a:pPr marL="285750" indent="-285750" algn="just">
              <a:buFont typeface="Wingdings" panose="05000000000000000000" pitchFamily="2" charset="2"/>
              <a:buChar char="Ø"/>
            </a:pPr>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Les quartiers de gare ont souffert pendant longtemps d’un manque d’attrait et d’intérêt, bien que ce constat soit à nuancer depuis quelques années </a:t>
            </a:r>
            <a:r>
              <a:rPr lang="fr-FR" sz="1400" dirty="0">
                <a:latin typeface="Arial" panose="020B0604020202020204" pitchFamily="34" charset="0"/>
                <a:cs typeface="Arial" panose="020B0604020202020204" pitchFamily="34" charset="0"/>
              </a:rPr>
              <a:t>(CPDT, 2018)</a:t>
            </a:r>
          </a:p>
          <a:p>
            <a:pPr algn="just"/>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7,2 % des habitants à moins d’1 km d’un arrêt de train prennent le train tous les jours </a:t>
            </a:r>
            <a:r>
              <a:rPr lang="fr-FR" sz="1400" dirty="0">
                <a:latin typeface="Arial" panose="020B0604020202020204" pitchFamily="34" charset="0"/>
                <a:cs typeface="Arial" panose="020B0604020202020204" pitchFamily="34" charset="0"/>
              </a:rPr>
              <a:t>(enquête MOBWAL, données 2017)</a:t>
            </a:r>
          </a:p>
          <a:p>
            <a:pPr marL="285750" indent="-285750" algn="just">
              <a:buFont typeface="Wingdings" panose="05000000000000000000" pitchFamily="2" charset="2"/>
              <a:buChar char="Ø"/>
            </a:pP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dirty="0">
                <a:latin typeface="Arial" panose="020B0604020202020204" pitchFamily="34" charset="0"/>
                <a:cs typeface="Arial" panose="020B0604020202020204" pitchFamily="34" charset="0"/>
              </a:rPr>
              <a:t>9,6 % des habitants à moins d’1 km d’un arrêt TEC utilisent le bus tous les jours </a:t>
            </a:r>
            <a:r>
              <a:rPr lang="fr-FR" sz="1400" dirty="0">
                <a:latin typeface="Arial" panose="020B0604020202020204" pitchFamily="34" charset="0"/>
                <a:cs typeface="Arial" panose="020B0604020202020204" pitchFamily="34" charset="0"/>
              </a:rPr>
              <a:t>(enquête MOBWAL, données 2017)</a:t>
            </a:r>
          </a:p>
          <a:p>
            <a:pPr marL="285750" indent="-285750" algn="just">
              <a:buFont typeface="Wingdings" panose="05000000000000000000" pitchFamily="2" charset="2"/>
              <a:buChar char="Ø"/>
            </a:pPr>
            <a:endParaRPr lang="fr-FR" sz="1400" dirty="0">
              <a:latin typeface="HelveticaNeue LT 45 Lt" panose="020B0404020002020204" pitchFamily="34" charset="0"/>
            </a:endParaRPr>
          </a:p>
          <a:p>
            <a:pPr marL="285750" indent="-285750" algn="just">
              <a:buFont typeface="Wingdings" panose="05000000000000000000" pitchFamily="2" charset="2"/>
              <a:buChar char="Ø"/>
            </a:pPr>
            <a:endParaRPr lang="fr-FR" sz="1400" dirty="0">
              <a:latin typeface="HelveticaNeue LT 45 Lt" panose="020B0404020002020204" pitchFamily="34" charset="0"/>
            </a:endParaRPr>
          </a:p>
        </p:txBody>
      </p:sp>
      <p:sp>
        <p:nvSpPr>
          <p:cNvPr id="10" name="Rectangle 9">
            <a:extLst>
              <a:ext uri="{FF2B5EF4-FFF2-40B4-BE49-F238E27FC236}">
                <a16:creationId xmlns:a16="http://schemas.microsoft.com/office/drawing/2014/main" id="{79F103E9-40C2-45E6-9BEC-75FC327D9BBC}"/>
              </a:ext>
            </a:extLst>
          </p:cNvPr>
          <p:cNvSpPr/>
          <p:nvPr/>
        </p:nvSpPr>
        <p:spPr>
          <a:xfrm>
            <a:off x="337343" y="4965734"/>
            <a:ext cx="6870123" cy="530292"/>
          </a:xfrm>
          <a:prstGeom prst="rect">
            <a:avLst/>
          </a:prstGeom>
        </p:spPr>
        <p:txBody>
          <a:bodyPr wrap="square">
            <a:noAutofit/>
          </a:bodyPr>
          <a:lstStyle/>
          <a:p>
            <a:pPr algn="ctr">
              <a:lnSpc>
                <a:spcPct val="107000"/>
              </a:lnSpc>
              <a:spcAft>
                <a:spcPts val="800"/>
              </a:spcAft>
            </a:pPr>
            <a:r>
              <a:rPr lang="fr-BE" sz="1400" i="1" kern="1200">
                <a:solidFill>
                  <a:srgbClr val="6BB3AA"/>
                </a:solidFill>
                <a:effectLst/>
                <a:latin typeface="Calibri" panose="020F0502020204030204" pitchFamily="34" charset="0"/>
                <a:ea typeface="Calibri" panose="020F0502020204030204" pitchFamily="34" charset="0"/>
                <a:cs typeface="Arial" panose="020B0604020202020204" pitchFamily="34" charset="0"/>
              </a:rPr>
              <a:t>Évolution de la part de logements construits par époqu</a:t>
            </a:r>
            <a:r>
              <a:rPr lang="fr-BE" sz="1400" i="1">
                <a:solidFill>
                  <a:srgbClr val="6BB3AA"/>
                </a:solidFill>
                <a:latin typeface="Calibri" panose="020F0502020204030204" pitchFamily="34" charset="0"/>
                <a:ea typeface="Calibri" panose="020F0502020204030204" pitchFamily="34" charset="0"/>
                <a:cs typeface="Arial" panose="020B0604020202020204" pitchFamily="34" charset="0"/>
              </a:rPr>
              <a:t>e de construction et par classe de distance à la gare</a:t>
            </a:r>
            <a:r>
              <a:rPr lang="fr-BE" sz="1400" i="1" kern="1200">
                <a:solidFill>
                  <a:srgbClr val="6BB3AA"/>
                </a:solidFill>
                <a:effectLst/>
                <a:latin typeface="Calibri" panose="020F0502020204030204" pitchFamily="34" charset="0"/>
                <a:ea typeface="Calibri" panose="020F0502020204030204" pitchFamily="34" charset="0"/>
                <a:cs typeface="Arial" panose="020B0604020202020204" pitchFamily="34" charset="0"/>
              </a:rPr>
              <a:t>. Source : CPDT, 2018</a:t>
            </a:r>
            <a:endParaRPr lang="fr-BE" sz="1400" i="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F49FAF07-DFA1-4CCB-B331-C3E08C5DD0C9}"/>
              </a:ext>
            </a:extLst>
          </p:cNvPr>
          <p:cNvPicPr>
            <a:picLocks noChangeAspect="1"/>
          </p:cNvPicPr>
          <p:nvPr/>
        </p:nvPicPr>
        <p:blipFill>
          <a:blip r:embed="rId3"/>
          <a:stretch>
            <a:fillRect/>
          </a:stretch>
        </p:blipFill>
        <p:spPr>
          <a:xfrm>
            <a:off x="244691" y="679483"/>
            <a:ext cx="6962775" cy="4286250"/>
          </a:xfrm>
          <a:prstGeom prst="rect">
            <a:avLst/>
          </a:prstGeom>
        </p:spPr>
      </p:pic>
    </p:spTree>
    <p:extLst>
      <p:ext uri="{BB962C8B-B14F-4D97-AF65-F5344CB8AC3E}">
        <p14:creationId xmlns:p14="http://schemas.microsoft.com/office/powerpoint/2010/main" val="4189310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B4DB1042-4F5F-4468-9971-C3B9D336F14B}"/>
              </a:ext>
            </a:extLst>
          </p:cNvPr>
          <p:cNvSpPr txBox="1"/>
          <p:nvPr/>
        </p:nvSpPr>
        <p:spPr>
          <a:xfrm>
            <a:off x="385010" y="774197"/>
            <a:ext cx="6600286" cy="400110"/>
          </a:xfrm>
          <a:prstGeom prst="rect">
            <a:avLst/>
          </a:prstGeom>
          <a:noFill/>
        </p:spPr>
        <p:txBody>
          <a:bodyPr wrap="square" rtlCol="0">
            <a:spAutoFit/>
          </a:bodyPr>
          <a:lstStyle/>
          <a:p>
            <a:r>
              <a:rPr lang="fr-FR" sz="2000" b="1" dirty="0">
                <a:solidFill>
                  <a:srgbClr val="4472C4"/>
                </a:solidFill>
                <a:latin typeface="Arial" panose="020B0604020202020204" pitchFamily="34" charset="0"/>
                <a:cs typeface="Arial" panose="020B0604020202020204" pitchFamily="34" charset="0"/>
              </a:rPr>
              <a:t>Le travail à distance</a:t>
            </a:r>
            <a:endParaRPr lang="fr-FR" sz="2000" b="1" strike="sngStrike" dirty="0">
              <a:solidFill>
                <a:srgbClr val="4472C4"/>
              </a:solidFill>
              <a:highlight>
                <a:srgbClr val="00FF00"/>
              </a:highlight>
              <a:latin typeface="Arial" panose="020B0604020202020204" pitchFamily="34" charset="0"/>
              <a:cs typeface="Arial" panose="020B0604020202020204" pitchFamily="34" charset="0"/>
            </a:endParaRPr>
          </a:p>
        </p:txBody>
      </p:sp>
      <p:pic>
        <p:nvPicPr>
          <p:cNvPr id="6" name="Image 5" descr="Une image contenant texte, intérieur, portable, chien&#10;&#10;Description générée automatiquement">
            <a:extLst>
              <a:ext uri="{FF2B5EF4-FFF2-40B4-BE49-F238E27FC236}">
                <a16:creationId xmlns:a16="http://schemas.microsoft.com/office/drawing/2014/main" id="{D374C3BC-11E0-4D89-BE00-EF9BF4B09A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378" y="1529786"/>
            <a:ext cx="3994253" cy="2662835"/>
          </a:xfrm>
          <a:prstGeom prst="rect">
            <a:avLst/>
          </a:prstGeom>
        </p:spPr>
      </p:pic>
      <p:sp>
        <p:nvSpPr>
          <p:cNvPr id="7" name="Espace réservé du contenu 4"/>
          <p:cNvSpPr>
            <a:spLocks noGrp="1"/>
          </p:cNvSpPr>
          <p:nvPr>
            <p:ph sz="quarter" idx="4294967295"/>
          </p:nvPr>
        </p:nvSpPr>
        <p:spPr>
          <a:xfrm>
            <a:off x="385010" y="1673156"/>
            <a:ext cx="7377662" cy="3884277"/>
          </a:xfrm>
          <a:prstGeom prst="rect">
            <a:avLst/>
          </a:prstGeom>
        </p:spPr>
        <p:txBody>
          <a:bodyPr>
            <a:normAutofit/>
          </a:bodyPr>
          <a:lstStyle/>
          <a:p>
            <a:r>
              <a:rPr lang="fr-BE" sz="2000" dirty="0" smtClean="0">
                <a:latin typeface="Arial" panose="020B0604020202020204" pitchFamily="34" charset="0"/>
                <a:cs typeface="Arial" panose="020B0604020202020204" pitchFamily="34" charset="0"/>
              </a:rPr>
              <a:t>Augmentation de la pratique du télétravail (tant en nombre de télétravailleurs que de jours)</a:t>
            </a:r>
          </a:p>
          <a:p>
            <a:r>
              <a:rPr lang="fr-BE" sz="2000" i="1" dirty="0" smtClean="0">
                <a:latin typeface="Arial" panose="020B0604020202020204" pitchFamily="34" charset="0"/>
                <a:cs typeface="Arial" panose="020B0604020202020204" pitchFamily="34" charset="0"/>
              </a:rPr>
              <a:t>Grosso modo </a:t>
            </a:r>
            <a:r>
              <a:rPr lang="fr-BE" sz="2000" dirty="0" smtClean="0">
                <a:latin typeface="Arial" panose="020B0604020202020204" pitchFamily="34" charset="0"/>
                <a:cs typeface="Arial" panose="020B0604020202020204" pitchFamily="34" charset="0"/>
              </a:rPr>
              <a:t>corrélé avec la distance domicile-travail</a:t>
            </a:r>
          </a:p>
          <a:p>
            <a:r>
              <a:rPr lang="fr-BE" sz="2000" dirty="0" smtClean="0">
                <a:latin typeface="Arial" panose="020B0604020202020204" pitchFamily="34" charset="0"/>
                <a:cs typeface="Arial" panose="020B0604020202020204" pitchFamily="34" charset="0"/>
              </a:rPr>
              <a:t>Impact négatif sur la pratique du covoiturage</a:t>
            </a:r>
          </a:p>
          <a:p>
            <a:r>
              <a:rPr lang="fr-BE" sz="2000" dirty="0" smtClean="0">
                <a:latin typeface="Arial" panose="020B0604020202020204" pitchFamily="34" charset="0"/>
                <a:cs typeface="Arial" panose="020B0604020202020204" pitchFamily="34" charset="0"/>
              </a:rPr>
              <a:t>Ne « supprime » pas la demande en déplacement</a:t>
            </a:r>
          </a:p>
          <a:p>
            <a:pPr lvl="1"/>
            <a:r>
              <a:rPr lang="fr-BE" sz="1600" i="1" dirty="0" smtClean="0">
                <a:latin typeface="Arial" panose="020B0604020202020204" pitchFamily="34" charset="0"/>
                <a:cs typeface="Arial" panose="020B0604020202020204" pitchFamily="34" charset="0"/>
              </a:rPr>
              <a:t>Les télétravailleurs effectuent des trajets pour d’autres motifs, et bien souvent en voiture.</a:t>
            </a:r>
          </a:p>
          <a:p>
            <a:pPr>
              <a:buFont typeface="Wingdings" panose="05000000000000000000" pitchFamily="2" charset="2"/>
              <a:buChar char="ü"/>
            </a:pPr>
            <a:endParaRPr lang="fr-BE"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54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E4A0B65-A0DC-4C0A-98EC-0CAEBA8A75D8}"/>
              </a:ext>
            </a:extLst>
          </p:cNvPr>
          <p:cNvSpPr txBox="1"/>
          <p:nvPr/>
        </p:nvSpPr>
        <p:spPr>
          <a:xfrm>
            <a:off x="1678590" y="2779701"/>
            <a:ext cx="9211734" cy="492443"/>
          </a:xfrm>
          <a:prstGeom prst="rect">
            <a:avLst/>
          </a:prstGeom>
          <a:noFill/>
        </p:spPr>
        <p:txBody>
          <a:bodyPr wrap="square" rtlCol="0">
            <a:spAutoFit/>
          </a:bodyPr>
          <a:lstStyle/>
          <a:p>
            <a:pPr algn="ctr"/>
            <a:r>
              <a:rPr lang="fr-FR" sz="2600" b="1" cap="all" dirty="0">
                <a:solidFill>
                  <a:srgbClr val="4472C4"/>
                </a:solidFill>
                <a:latin typeface="Arial" panose="020B0604020202020204" pitchFamily="34" charset="0"/>
                <a:cs typeface="Arial" panose="020B0604020202020204" pitchFamily="34" charset="0"/>
              </a:rPr>
              <a:t>Quelques effets observés pendant la crise</a:t>
            </a:r>
          </a:p>
        </p:txBody>
      </p:sp>
    </p:spTree>
    <p:extLst>
      <p:ext uri="{BB962C8B-B14F-4D97-AF65-F5344CB8AC3E}">
        <p14:creationId xmlns:p14="http://schemas.microsoft.com/office/powerpoint/2010/main" val="1002278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AD42468-6101-41E1-9A47-07E568AC9BFA}"/>
              </a:ext>
            </a:extLst>
          </p:cNvPr>
          <p:cNvPicPr>
            <a:picLocks noChangeAspect="1"/>
          </p:cNvPicPr>
          <p:nvPr/>
        </p:nvPicPr>
        <p:blipFill>
          <a:blip r:embed="rId2"/>
          <a:stretch>
            <a:fillRect/>
          </a:stretch>
        </p:blipFill>
        <p:spPr>
          <a:xfrm>
            <a:off x="5432844" y="651753"/>
            <a:ext cx="6590065" cy="3686443"/>
          </a:xfrm>
          <a:prstGeom prst="rect">
            <a:avLst/>
          </a:prstGeom>
        </p:spPr>
      </p:pic>
      <p:sp>
        <p:nvSpPr>
          <p:cNvPr id="80" name="Rectangle 79">
            <a:extLst>
              <a:ext uri="{FF2B5EF4-FFF2-40B4-BE49-F238E27FC236}">
                <a16:creationId xmlns:a16="http://schemas.microsoft.com/office/drawing/2014/main" id="{594AF381-106B-4659-ADBD-07EA3FD0384B}"/>
              </a:ext>
            </a:extLst>
          </p:cNvPr>
          <p:cNvSpPr/>
          <p:nvPr/>
        </p:nvSpPr>
        <p:spPr>
          <a:xfrm>
            <a:off x="5621654" y="4358614"/>
            <a:ext cx="6388844" cy="748029"/>
          </a:xfrm>
          <a:prstGeom prst="rect">
            <a:avLst/>
          </a:prstGeom>
        </p:spPr>
        <p:txBody>
          <a:bodyPr wrap="square">
            <a:noAutofit/>
          </a:bodyPr>
          <a:lstStyle/>
          <a:p>
            <a:pPr algn="ctr"/>
            <a:r>
              <a:rPr lang="fr-BE" sz="1400" i="1" dirty="0">
                <a:solidFill>
                  <a:schemeClr val="accent1"/>
                </a:solidFill>
                <a:latin typeface="Calibri" panose="020F0502020204030204" pitchFamily="34" charset="0"/>
                <a:cs typeface="Arial" panose="020B0604020202020204" pitchFamily="34" charset="0"/>
              </a:rPr>
              <a:t>Parts modales de la voiture, des transports en commun et des modes actifs par motif de déplacement avant et pendant la crise Covid-19.</a:t>
            </a:r>
            <a:br>
              <a:rPr lang="fr-BE" sz="1400" i="1" dirty="0">
                <a:solidFill>
                  <a:schemeClr val="accent1"/>
                </a:solidFill>
                <a:latin typeface="Calibri" panose="020F0502020204030204" pitchFamily="34" charset="0"/>
                <a:cs typeface="Arial" panose="020B0604020202020204" pitchFamily="34" charset="0"/>
              </a:rPr>
            </a:br>
            <a:r>
              <a:rPr lang="fr-BE" sz="1400" i="1" dirty="0">
                <a:solidFill>
                  <a:schemeClr val="accent1"/>
                </a:solidFill>
                <a:latin typeface="Calibri" panose="020F0502020204030204" pitchFamily="34" charset="0"/>
                <a:cs typeface="Arial" panose="020B0604020202020204" pitchFamily="34" charset="0"/>
              </a:rPr>
              <a:t>Synthèse des résultats d’enquêtes BEMOB réalisées en 2020 | Graphique : CPDT 2021</a:t>
            </a:r>
            <a:endParaRPr lang="fr-FR" sz="1400" i="1" dirty="0">
              <a:solidFill>
                <a:schemeClr val="accent1"/>
              </a:solidFill>
              <a:latin typeface="Calibri" panose="020F0502020204030204" pitchFamily="34" charset="0"/>
              <a:cs typeface="Arial" panose="020B0604020202020204" pitchFamily="34" charset="0"/>
            </a:endParaRPr>
          </a:p>
          <a:p>
            <a:pPr algn="ctr"/>
            <a:endParaRPr lang="fr-BE" sz="1200" i="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9" name="Espace réservé du contenu 4"/>
          <p:cNvSpPr>
            <a:spLocks noGrp="1"/>
          </p:cNvSpPr>
          <p:nvPr>
            <p:ph sz="quarter" idx="4294967295"/>
          </p:nvPr>
        </p:nvSpPr>
        <p:spPr>
          <a:xfrm>
            <a:off x="373044" y="651753"/>
            <a:ext cx="4938258" cy="5210667"/>
          </a:xfrm>
          <a:prstGeom prst="rect">
            <a:avLst/>
          </a:prstGeom>
        </p:spPr>
        <p:txBody>
          <a:bodyPr>
            <a:normAutofit/>
          </a:bodyPr>
          <a:lstStyle/>
          <a:p>
            <a:r>
              <a:rPr lang="fr-BE" sz="2000" dirty="0" smtClean="0">
                <a:latin typeface="Arial" panose="020B0604020202020204" pitchFamily="34" charset="0"/>
                <a:cs typeface="Arial" panose="020B0604020202020204" pitchFamily="34" charset="0"/>
              </a:rPr>
              <a:t>Augmentation de la part modale de la voiture</a:t>
            </a:r>
          </a:p>
          <a:p>
            <a:r>
              <a:rPr lang="fr-BE" sz="2000" dirty="0" smtClean="0">
                <a:latin typeface="Arial" panose="020B0604020202020204" pitchFamily="34" charset="0"/>
                <a:cs typeface="Arial" panose="020B0604020202020204" pitchFamily="34" charset="0"/>
              </a:rPr>
              <a:t>Augmentation des modes doux (mais transitoire…)</a:t>
            </a:r>
          </a:p>
          <a:p>
            <a:r>
              <a:rPr lang="fr-BE" sz="2000" dirty="0" smtClean="0">
                <a:latin typeface="Arial" panose="020B0604020202020204" pitchFamily="34" charset="0"/>
                <a:cs typeface="Arial" panose="020B0604020202020204" pitchFamily="34" charset="0"/>
              </a:rPr>
              <a:t>Diminution de la part modale des transports en commun, qui peinent à retrouver leur clientèle en 2021</a:t>
            </a:r>
          </a:p>
          <a:p>
            <a:endParaRPr lang="fr-BE" sz="2000" dirty="0">
              <a:latin typeface="Arial" panose="020B0604020202020204" pitchFamily="34" charset="0"/>
              <a:cs typeface="Arial" panose="020B0604020202020204" pitchFamily="34" charset="0"/>
            </a:endParaRPr>
          </a:p>
          <a:p>
            <a:r>
              <a:rPr lang="fr-BE" sz="2000" dirty="0" smtClean="0">
                <a:latin typeface="Arial" panose="020B0604020202020204" pitchFamily="34" charset="0"/>
                <a:cs typeface="Arial" panose="020B0604020202020204" pitchFamily="34" charset="0"/>
              </a:rPr>
              <a:t>Le télétravail grimpe en flèche</a:t>
            </a:r>
          </a:p>
          <a:p>
            <a:pPr lvl="1"/>
            <a:r>
              <a:rPr lang="fr-BE" sz="1600" i="1" dirty="0" smtClean="0">
                <a:latin typeface="Arial" panose="020B0604020202020204" pitchFamily="34" charset="0"/>
                <a:cs typeface="Arial" panose="020B0604020202020204" pitchFamily="34" charset="0"/>
              </a:rPr>
              <a:t>En septembre 2020, </a:t>
            </a:r>
            <a:r>
              <a:rPr lang="fr-BE" sz="1800" i="1" dirty="0" smtClean="0">
                <a:latin typeface="Arial" panose="020B0604020202020204" pitchFamily="34" charset="0"/>
                <a:cs typeface="Arial" panose="020B0604020202020204" pitchFamily="34" charset="0"/>
              </a:rPr>
              <a:t>38 % des personnes interrogées </a:t>
            </a:r>
            <a:r>
              <a:rPr lang="fr-BE" sz="1800" i="1" dirty="0" err="1" smtClean="0">
                <a:latin typeface="Arial" panose="020B0604020202020204" pitchFamily="34" charset="0"/>
                <a:cs typeface="Arial" panose="020B0604020202020204" pitchFamily="34" charset="0"/>
              </a:rPr>
              <a:t>télétravaillent</a:t>
            </a:r>
            <a:r>
              <a:rPr lang="fr-BE" sz="1800" i="1" dirty="0" smtClean="0">
                <a:latin typeface="Arial" panose="020B0604020202020204" pitchFamily="34" charset="0"/>
                <a:cs typeface="Arial" panose="020B0604020202020204" pitchFamily="34" charset="0"/>
              </a:rPr>
              <a:t> au moins un jour par semaine (teletravailler.be)</a:t>
            </a:r>
            <a:endParaRPr lang="fr-BE" sz="16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3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09E3173-BF28-435C-BD2D-36BB2957D206}"/>
              </a:ext>
            </a:extLst>
          </p:cNvPr>
          <p:cNvSpPr txBox="1"/>
          <p:nvPr/>
        </p:nvSpPr>
        <p:spPr>
          <a:xfrm>
            <a:off x="1324718" y="1905425"/>
            <a:ext cx="10216444" cy="1292662"/>
          </a:xfrm>
          <a:prstGeom prst="rect">
            <a:avLst/>
          </a:prstGeom>
          <a:noFill/>
        </p:spPr>
        <p:txBody>
          <a:bodyPr wrap="square" rtlCol="0">
            <a:spAutoFit/>
          </a:bodyPr>
          <a:lstStyle/>
          <a:p>
            <a:pPr algn="ctr"/>
            <a:r>
              <a:rPr lang="fr-FR" sz="2600" b="1" cap="all" dirty="0">
                <a:solidFill>
                  <a:srgbClr val="4472C4"/>
                </a:solidFill>
                <a:latin typeface="Arial" panose="020B0604020202020204" pitchFamily="34" charset="0"/>
                <a:cs typeface="Arial" panose="020B0604020202020204" pitchFamily="34" charset="0"/>
              </a:rPr>
              <a:t>A quoi pourrait ressembler le monde d’après </a:t>
            </a:r>
            <a:r>
              <a:rPr lang="fr-FR" sz="2600" b="1" cap="all" dirty="0" smtClean="0">
                <a:solidFill>
                  <a:srgbClr val="4472C4"/>
                </a:solidFill>
                <a:latin typeface="Arial" panose="020B0604020202020204" pitchFamily="34" charset="0"/>
                <a:cs typeface="Arial" panose="020B0604020202020204" pitchFamily="34" charset="0"/>
              </a:rPr>
              <a:t>?</a:t>
            </a:r>
          </a:p>
          <a:p>
            <a:pPr algn="ctr"/>
            <a:endParaRPr lang="fr-FR" sz="2600" b="1" cap="all" dirty="0" smtClean="0">
              <a:solidFill>
                <a:srgbClr val="4472C4"/>
              </a:solidFill>
              <a:latin typeface="Arial" panose="020B0604020202020204" pitchFamily="34" charset="0"/>
              <a:cs typeface="Arial" panose="020B0604020202020204" pitchFamily="34" charset="0"/>
            </a:endParaRPr>
          </a:p>
          <a:p>
            <a:pPr algn="ctr"/>
            <a:endParaRPr lang="fr-FR" sz="26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09E3173-BF28-435C-BD2D-36BB2957D206}"/>
              </a:ext>
            </a:extLst>
          </p:cNvPr>
          <p:cNvSpPr txBox="1"/>
          <p:nvPr/>
        </p:nvSpPr>
        <p:spPr>
          <a:xfrm>
            <a:off x="1324718" y="3092199"/>
            <a:ext cx="10216444" cy="1692771"/>
          </a:xfrm>
          <a:prstGeom prst="rect">
            <a:avLst/>
          </a:prstGeom>
          <a:noFill/>
        </p:spPr>
        <p:txBody>
          <a:bodyPr wrap="square" rtlCol="0">
            <a:spAutoFit/>
          </a:bodyPr>
          <a:lstStyle/>
          <a:p>
            <a:pPr algn="ctr"/>
            <a:r>
              <a:rPr lang="fr-FR" sz="2600" b="1" cap="all" dirty="0">
                <a:solidFill>
                  <a:srgbClr val="4472C4"/>
                </a:solidFill>
                <a:latin typeface="Arial" panose="020B0604020202020204" pitchFamily="34" charset="0"/>
                <a:cs typeface="Arial" panose="020B0604020202020204" pitchFamily="34" charset="0"/>
              </a:rPr>
              <a:t>L’avis des experts consultés</a:t>
            </a:r>
          </a:p>
          <a:p>
            <a:pPr algn="ctr"/>
            <a:r>
              <a:rPr lang="fr-FR" sz="2600" b="1" cap="all" dirty="0">
                <a:solidFill>
                  <a:srgbClr val="4472C4"/>
                </a:solidFill>
                <a:latin typeface="Arial" panose="020B0604020202020204" pitchFamily="34" charset="0"/>
                <a:cs typeface="Arial" panose="020B0604020202020204" pitchFamily="34" charset="0"/>
              </a:rPr>
              <a:t>Et</a:t>
            </a:r>
          </a:p>
          <a:p>
            <a:pPr algn="ctr"/>
            <a:r>
              <a:rPr lang="fr-FR" sz="2600" b="1" cap="all" dirty="0">
                <a:solidFill>
                  <a:srgbClr val="4472C4"/>
                </a:solidFill>
                <a:latin typeface="Arial" panose="020B0604020202020204" pitchFamily="34" charset="0"/>
                <a:cs typeface="Arial" panose="020B0604020202020204" pitchFamily="34" charset="0"/>
              </a:rPr>
              <a:t>Les principaux enseignements</a:t>
            </a:r>
            <a:endParaRPr lang="fr-FR" sz="2600" b="1" dirty="0">
              <a:latin typeface="Arial" panose="020B0604020202020204" pitchFamily="34" charset="0"/>
              <a:cs typeface="Arial" panose="020B0604020202020204" pitchFamily="34" charset="0"/>
            </a:endParaRPr>
          </a:p>
          <a:p>
            <a:pPr algn="ctr"/>
            <a:endParaRPr lang="fr-FR"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04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6">
      <a:dk1>
        <a:sysClr val="windowText" lastClr="000000"/>
      </a:dk1>
      <a:lt1>
        <a:sysClr val="window" lastClr="FFFFFF"/>
      </a:lt1>
      <a:dk2>
        <a:srgbClr val="44546A"/>
      </a:dk2>
      <a:lt2>
        <a:srgbClr val="E7E6E6"/>
      </a:lt2>
      <a:accent1>
        <a:srgbClr val="6BB3AA"/>
      </a:accent1>
      <a:accent2>
        <a:srgbClr val="EE782C"/>
      </a:accent2>
      <a:accent3>
        <a:srgbClr val="C7C82F"/>
      </a:accent3>
      <a:accent4>
        <a:srgbClr val="D9D9D9"/>
      </a:accent4>
      <a:accent5>
        <a:srgbClr val="66CCFF"/>
      </a:accent5>
      <a:accent6>
        <a:srgbClr val="35735E"/>
      </a:accent6>
      <a:hlink>
        <a:srgbClr val="D9D9D9"/>
      </a:hlink>
      <a:folHlink>
        <a:srgbClr val="7F7F7F"/>
      </a:folHlink>
    </a:clrScheme>
    <a:fontScheme name="Personnalisé 2">
      <a:majorFont>
        <a:latin typeface="HelveticaNeue LT 45 Lt"/>
        <a:ea typeface=""/>
        <a:cs typeface=""/>
      </a:majorFont>
      <a:minorFont>
        <a:latin typeface="HelveticaNeue LT 45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buNone/>
          <a:defRPr sz="1350" dirty="0">
            <a:latin typeface="HelveticaNeue LT 45 Lt" panose="020B04040200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1341</Words>
  <Application>Microsoft Office PowerPoint</Application>
  <PresentationFormat>Grand écran</PresentationFormat>
  <Paragraphs>164</Paragraphs>
  <Slides>18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HelveticaNeue LT 45 Lt</vt:lpstr>
      <vt:lpstr>HelveticaNeueLT Std</vt:lpstr>
      <vt:lpstr>Times New Roman</vt:lpstr>
      <vt:lpstr>Wingdings</vt:lpstr>
      <vt:lpstr>Thème Office</vt:lpstr>
      <vt:lpstr>Thématique « Quelles évolutions en matière de répartition modale, notamment au regard de la vision FAST et de la progression du télétravail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Expertise CPDT 2021</dc:title>
  <dc:creator>CPDT</dc:creator>
  <cp:lastModifiedBy>Hubert Maldague</cp:lastModifiedBy>
  <cp:revision>25</cp:revision>
  <dcterms:created xsi:type="dcterms:W3CDTF">2021-03-01T15:58:45Z</dcterms:created>
  <dcterms:modified xsi:type="dcterms:W3CDTF">2022-06-23T06:31:42Z</dcterms:modified>
</cp:coreProperties>
</file>